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445" r:id="rId2"/>
    <p:sldId id="308" r:id="rId3"/>
    <p:sldId id="394" r:id="rId4"/>
    <p:sldId id="397" r:id="rId5"/>
    <p:sldId id="307" r:id="rId6"/>
    <p:sldId id="403" r:id="rId7"/>
    <p:sldId id="404" r:id="rId8"/>
    <p:sldId id="351" r:id="rId9"/>
    <p:sldId id="312" r:id="rId10"/>
    <p:sldId id="347" r:id="rId11"/>
    <p:sldId id="352" r:id="rId12"/>
    <p:sldId id="407" r:id="rId13"/>
    <p:sldId id="408" r:id="rId14"/>
    <p:sldId id="439" r:id="rId15"/>
    <p:sldId id="355" r:id="rId16"/>
    <p:sldId id="353" r:id="rId17"/>
    <p:sldId id="400" r:id="rId18"/>
    <p:sldId id="356" r:id="rId19"/>
    <p:sldId id="380" r:id="rId20"/>
    <p:sldId id="371" r:id="rId21"/>
    <p:sldId id="416" r:id="rId22"/>
    <p:sldId id="410" r:id="rId23"/>
    <p:sldId id="411" r:id="rId24"/>
    <p:sldId id="414" r:id="rId25"/>
    <p:sldId id="415" r:id="rId26"/>
    <p:sldId id="412" r:id="rId27"/>
    <p:sldId id="437" r:id="rId28"/>
  </p:sldIdLst>
  <p:sldSz cx="10688638" cy="7562850"/>
  <p:notesSz cx="7099300" cy="10234613"/>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snapToObjects="1">
      <p:cViewPr varScale="1">
        <p:scale>
          <a:sx n="99" d="100"/>
          <a:sy n="99" d="100"/>
        </p:scale>
        <p:origin x="1488" y="84"/>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FR"/>
          </a:p>
        </p:txBody>
      </p:sp>
      <p:sp>
        <p:nvSpPr>
          <p:cNvPr id="3" name="Espace réservé de la date 2"/>
          <p:cNvSpPr>
            <a:spLocks noGrp="1"/>
          </p:cNvSpPr>
          <p:nvPr>
            <p:ph type="dt" sz="quarter" idx="1"/>
          </p:nvPr>
        </p:nvSpPr>
        <p:spPr>
          <a:xfrm>
            <a:off x="4021296" y="1"/>
            <a:ext cx="3076363" cy="511731"/>
          </a:xfrm>
          <a:prstGeom prst="rect">
            <a:avLst/>
          </a:prstGeom>
        </p:spPr>
        <p:txBody>
          <a:bodyPr vert="horz" lIns="94760" tIns="47380" rIns="94760" bIns="47380" rtlCol="0"/>
          <a:lstStyle>
            <a:lvl1pPr algn="r">
              <a:defRPr sz="1200"/>
            </a:lvl1pPr>
          </a:lstStyle>
          <a:p>
            <a:fld id="{37A10176-BEF8-0A48-BF2D-3E879F8D76D0}" type="datetimeFigureOut">
              <a:rPr lang="fr-FR" smtClean="0"/>
              <a:t>14/11/2022</a:t>
            </a:fld>
            <a:endParaRPr lang="fr-FR"/>
          </a:p>
        </p:txBody>
      </p:sp>
      <p:sp>
        <p:nvSpPr>
          <p:cNvPr id="4" name="Espace réservé du pied de page 3"/>
          <p:cNvSpPr>
            <a:spLocks noGrp="1"/>
          </p:cNvSpPr>
          <p:nvPr>
            <p:ph type="ftr" sz="quarter" idx="2"/>
          </p:nvPr>
        </p:nvSpPr>
        <p:spPr>
          <a:xfrm>
            <a:off x="2" y="9721107"/>
            <a:ext cx="3076363" cy="511731"/>
          </a:xfrm>
          <a:prstGeom prst="rect">
            <a:avLst/>
          </a:prstGeom>
        </p:spPr>
        <p:txBody>
          <a:bodyPr vert="horz" lIns="94760" tIns="47380" rIns="94760" bIns="4738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296" y="9721107"/>
            <a:ext cx="3076363" cy="511731"/>
          </a:xfrm>
          <a:prstGeom prst="rect">
            <a:avLst/>
          </a:prstGeom>
        </p:spPr>
        <p:txBody>
          <a:bodyPr vert="horz" lIns="94760" tIns="47380" rIns="94760" bIns="47380" rtlCol="0" anchor="b"/>
          <a:lstStyle>
            <a:lvl1pPr algn="r">
              <a:defRPr sz="1200"/>
            </a:lvl1pPr>
          </a:lstStyle>
          <a:p>
            <a:fld id="{A81780DC-9284-3541-9FCD-FB1487D7367D}" type="slidenum">
              <a:rPr lang="fr-FR" smtClean="0"/>
              <a:t>‹N°›</a:t>
            </a:fld>
            <a:endParaRPr lang="fr-FR"/>
          </a:p>
        </p:txBody>
      </p:sp>
    </p:spTree>
    <p:extLst>
      <p:ext uri="{BB962C8B-B14F-4D97-AF65-F5344CB8AC3E}">
        <p14:creationId xmlns:p14="http://schemas.microsoft.com/office/powerpoint/2010/main" val="1070255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FR"/>
          </a:p>
        </p:txBody>
      </p:sp>
      <p:sp>
        <p:nvSpPr>
          <p:cNvPr id="3" name="Espace réservé de la date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30A546AC-7338-D947-8183-84DBA8365C0B}" type="datetimeFigureOut">
              <a:rPr lang="fr-FR" smtClean="0"/>
              <a:t>14/11/2022</a:t>
            </a:fld>
            <a:endParaRPr lang="fr-FR"/>
          </a:p>
        </p:txBody>
      </p:sp>
      <p:sp>
        <p:nvSpPr>
          <p:cNvPr id="4" name="Espace réservé de l'image des diapositives 3"/>
          <p:cNvSpPr>
            <a:spLocks noGrp="1" noRot="1" noChangeAspect="1"/>
          </p:cNvSpPr>
          <p:nvPr>
            <p:ph type="sldImg" idx="2"/>
          </p:nvPr>
        </p:nvSpPr>
        <p:spPr>
          <a:xfrm>
            <a:off x="838200" y="768350"/>
            <a:ext cx="5422900" cy="3836988"/>
          </a:xfrm>
          <a:prstGeom prst="rect">
            <a:avLst/>
          </a:prstGeom>
          <a:noFill/>
          <a:ln w="12700">
            <a:solidFill>
              <a:prstClr val="black"/>
            </a:solidFill>
          </a:ln>
        </p:spPr>
        <p:txBody>
          <a:bodyPr vert="horz" lIns="94760" tIns="47380" rIns="94760" bIns="47380" rtlCol="0" anchor="ctr"/>
          <a:lstStyle/>
          <a:p>
            <a:endParaRPr lang="fr-FR"/>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E8CDB619-6C89-E840-B1EC-1C623A1CD4DF}" type="slidenum">
              <a:rPr lang="fr-FR" smtClean="0"/>
              <a:t>‹N°›</a:t>
            </a:fld>
            <a:endParaRPr lang="fr-FR"/>
          </a:p>
        </p:txBody>
      </p:sp>
    </p:spTree>
    <p:extLst>
      <p:ext uri="{BB962C8B-B14F-4D97-AF65-F5344CB8AC3E}">
        <p14:creationId xmlns:p14="http://schemas.microsoft.com/office/powerpoint/2010/main" val="2217252101"/>
      </p:ext>
    </p:extLst>
  </p:cSld>
  <p:clrMap bg1="lt1" tx1="dk1" bg2="lt2" tx2="dk2" accent1="accent1" accent2="accent2" accent3="accent3" accent4="accent4" accent5="accent5" accent6="accent6" hlink="hlink" folHlink="folHlink"/>
  <p:hf hdr="0" ftr="0" dt="0"/>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11</a:t>
            </a:fld>
            <a:endParaRPr lang="fr-FR"/>
          </a:p>
        </p:txBody>
      </p:sp>
    </p:spTree>
    <p:extLst>
      <p:ext uri="{BB962C8B-B14F-4D97-AF65-F5344CB8AC3E}">
        <p14:creationId xmlns:p14="http://schemas.microsoft.com/office/powerpoint/2010/main" val="234517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18</a:t>
            </a:fld>
            <a:endParaRPr lang="fr-FR"/>
          </a:p>
        </p:txBody>
      </p:sp>
    </p:spTree>
    <p:extLst>
      <p:ext uri="{BB962C8B-B14F-4D97-AF65-F5344CB8AC3E}">
        <p14:creationId xmlns:p14="http://schemas.microsoft.com/office/powerpoint/2010/main" val="194726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19</a:t>
            </a:fld>
            <a:endParaRPr lang="fr-FR"/>
          </a:p>
        </p:txBody>
      </p:sp>
    </p:spTree>
    <p:extLst>
      <p:ext uri="{BB962C8B-B14F-4D97-AF65-F5344CB8AC3E}">
        <p14:creationId xmlns:p14="http://schemas.microsoft.com/office/powerpoint/2010/main" val="74679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21</a:t>
            </a:fld>
            <a:endParaRPr lang="fr-FR"/>
          </a:p>
        </p:txBody>
      </p:sp>
    </p:spTree>
    <p:extLst>
      <p:ext uri="{BB962C8B-B14F-4D97-AF65-F5344CB8AC3E}">
        <p14:creationId xmlns:p14="http://schemas.microsoft.com/office/powerpoint/2010/main" val="44707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22</a:t>
            </a:fld>
            <a:endParaRPr lang="fr-FR"/>
          </a:p>
        </p:txBody>
      </p:sp>
    </p:spTree>
    <p:extLst>
      <p:ext uri="{BB962C8B-B14F-4D97-AF65-F5344CB8AC3E}">
        <p14:creationId xmlns:p14="http://schemas.microsoft.com/office/powerpoint/2010/main" val="313620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24</a:t>
            </a:fld>
            <a:endParaRPr lang="fr-FR"/>
          </a:p>
        </p:txBody>
      </p:sp>
    </p:spTree>
    <p:extLst>
      <p:ext uri="{BB962C8B-B14F-4D97-AF65-F5344CB8AC3E}">
        <p14:creationId xmlns:p14="http://schemas.microsoft.com/office/powerpoint/2010/main" val="240614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04424" y="916538"/>
            <a:ext cx="5326302" cy="1621111"/>
          </a:xfrm>
        </p:spPr>
        <p:txBody>
          <a:bodyPr>
            <a:normAutofit/>
          </a:bodyPr>
          <a:lstStyle>
            <a:lvl1pPr marL="0" marR="0" indent="0" algn="l" defTabSz="521437" rtl="0" eaLnBrk="1" fontAlgn="auto" latinLnBrk="0" hangingPunct="1">
              <a:lnSpc>
                <a:spcPct val="100000"/>
              </a:lnSpc>
              <a:spcBef>
                <a:spcPct val="0"/>
              </a:spcBef>
              <a:spcAft>
                <a:spcPts val="0"/>
              </a:spcAft>
              <a:buClrTx/>
              <a:buSzTx/>
              <a:buFontTx/>
              <a:buNone/>
              <a:tabLst/>
              <a:defRPr lang="fr-FR" sz="3200" b="1" i="0" u="none" strike="noStrike" cap="all" baseline="0" smtClean="0"/>
            </a:lvl1pPr>
          </a:lstStyle>
          <a:p>
            <a:r>
              <a:rPr lang="fr-FR" dirty="0" smtClean="0"/>
              <a:t>TITRE DE DOCUMENT</a:t>
            </a:r>
            <a:br>
              <a:rPr lang="fr-FR" dirty="0" smtClean="0"/>
            </a:br>
            <a:r>
              <a:rPr lang="fr-FR" dirty="0" smtClean="0"/>
              <a:t>UNE PHRASE COURTE</a:t>
            </a:r>
            <a:br>
              <a:rPr lang="fr-FR" dirty="0" smtClean="0"/>
            </a:br>
            <a:r>
              <a:rPr lang="fr-FR" dirty="0" smtClean="0"/>
              <a:t>LOREM IPSUM</a:t>
            </a:r>
            <a:endParaRPr lang="fr-FR" dirty="0"/>
          </a:p>
        </p:txBody>
      </p:sp>
      <p:sp>
        <p:nvSpPr>
          <p:cNvPr id="3" name="Sous-titre 2"/>
          <p:cNvSpPr>
            <a:spLocks noGrp="1"/>
          </p:cNvSpPr>
          <p:nvPr>
            <p:ph type="subTitle" idx="1" hasCustomPrompt="1"/>
          </p:nvPr>
        </p:nvSpPr>
        <p:spPr>
          <a:xfrm>
            <a:off x="904422" y="3079002"/>
            <a:ext cx="5326304" cy="756285"/>
          </a:xfrm>
        </p:spPr>
        <p:txBody>
          <a:bodyPr>
            <a:normAutofit/>
          </a:bodyPr>
          <a:lstStyle>
            <a:lvl1pPr marL="0" indent="0" algn="l">
              <a:buNone/>
              <a:defRPr lang="fr-FR" sz="1200" b="0" i="0" u="none" strike="noStrike" baseline="0" smtClean="0"/>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sz="1600" b="0" i="0" u="none" strike="noStrike" baseline="0" dirty="0" smtClean="0">
                <a:latin typeface=""/>
              </a:rPr>
              <a:t>Date de la présentation ou</a:t>
            </a:r>
          </a:p>
          <a:p>
            <a:r>
              <a:rPr lang="fr-FR" sz="1600" b="0" i="0" u="none" strike="noStrike" baseline="0" dirty="0" smtClean="0">
                <a:latin typeface=""/>
              </a:rPr>
              <a:t>informations complémentaires</a:t>
            </a:r>
            <a:endParaRPr lang="fr-FR" dirty="0"/>
          </a:p>
        </p:txBody>
      </p:sp>
      <p:sp>
        <p:nvSpPr>
          <p:cNvPr id="6" name="Espace réservé du numéro de diapositive 5"/>
          <p:cNvSpPr>
            <a:spLocks noGrp="1"/>
          </p:cNvSpPr>
          <p:nvPr>
            <p:ph type="sldNum" sz="quarter" idx="12"/>
          </p:nvPr>
        </p:nvSpPr>
        <p:spPr>
          <a:xfrm>
            <a:off x="8194622" y="6945003"/>
            <a:ext cx="2494016" cy="402652"/>
          </a:xfrm>
        </p:spPr>
        <p:txBody>
          <a:bodyPr/>
          <a:lstStyle/>
          <a:p>
            <a:fld id="{CC2EC659-6570-4245-883E-3D337A3E5F55}" type="slidenum">
              <a:rPr lang="fr-FR" smtClean="0"/>
              <a:t>‹N°›</a:t>
            </a:fld>
            <a:endParaRPr lang="fr-FR" dirty="0"/>
          </a:p>
        </p:txBody>
      </p:sp>
      <p:sp>
        <p:nvSpPr>
          <p:cNvPr id="9" name="Rectangle 8"/>
          <p:cNvSpPr/>
          <p:nvPr userDrawn="1"/>
        </p:nvSpPr>
        <p:spPr>
          <a:xfrm>
            <a:off x="1027754" y="2583328"/>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spTree>
    <p:extLst>
      <p:ext uri="{BB962C8B-B14F-4D97-AF65-F5344CB8AC3E}">
        <p14:creationId xmlns:p14="http://schemas.microsoft.com/office/powerpoint/2010/main" val="238475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9190" y="1592961"/>
            <a:ext cx="8674509" cy="615290"/>
          </a:xfrm>
          <a:ln>
            <a:noFill/>
          </a:ln>
        </p:spPr>
        <p:txBody>
          <a:bodyPr/>
          <a:lstStyle>
            <a:lvl1pPr algn="l">
              <a:defRPr b="1" i="0" cap="all"/>
            </a:lvl1pPr>
          </a:lstStyle>
          <a:p>
            <a:r>
              <a:rPr lang="fr-FR" dirty="0" smtClean="0"/>
              <a:t>Titre -  Le projet</a:t>
            </a:r>
            <a:endParaRPr lang="fr-FR" dirty="0"/>
          </a:p>
        </p:txBody>
      </p:sp>
      <p:sp>
        <p:nvSpPr>
          <p:cNvPr id="7" name="Rectangle 6"/>
          <p:cNvSpPr/>
          <p:nvPr userDrawn="1"/>
        </p:nvSpPr>
        <p:spPr>
          <a:xfrm>
            <a:off x="1107119" y="2254507"/>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8" name="Image 7" descr="signes_institutionnel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0870" y="-413961"/>
            <a:ext cx="3436105" cy="3436105"/>
          </a:xfrm>
          <a:prstGeom prst="rect">
            <a:avLst/>
          </a:prstGeom>
        </p:spPr>
      </p:pic>
      <p:pic>
        <p:nvPicPr>
          <p:cNvPr id="9" name="Image 8" descr="signes_institutionnel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3684" y="1592961"/>
            <a:ext cx="3455999" cy="3455999"/>
          </a:xfrm>
          <a:prstGeom prst="rect">
            <a:avLst/>
          </a:prstGeom>
        </p:spPr>
      </p:pic>
      <p:sp>
        <p:nvSpPr>
          <p:cNvPr id="12" name="Espace réservé du texte 11"/>
          <p:cNvSpPr>
            <a:spLocks noGrp="1"/>
          </p:cNvSpPr>
          <p:nvPr>
            <p:ph type="body" sz="quarter" idx="13" hasCustomPrompt="1"/>
          </p:nvPr>
        </p:nvSpPr>
        <p:spPr>
          <a:xfrm>
            <a:off x="1009650" y="2767013"/>
            <a:ext cx="8674049" cy="3786187"/>
          </a:xfrm>
        </p:spPr>
        <p:txBody>
          <a:bodyPr/>
          <a:lstStyle>
            <a:lvl1pPr marL="0" marR="0" indent="0" algn="l" defTabSz="521437" rtl="0" eaLnBrk="1" fontAlgn="auto" latinLnBrk="0" hangingPunct="1">
              <a:lnSpc>
                <a:spcPct val="120000"/>
              </a:lnSpc>
              <a:spcBef>
                <a:spcPct val="20000"/>
              </a:spcBef>
              <a:spcAft>
                <a:spcPts val="1200"/>
              </a:spcAft>
              <a:buClrTx/>
              <a:buSzTx/>
              <a:buFont typeface="Arial"/>
              <a:buNone/>
              <a:tabLst/>
              <a:defRPr lang="fr-FR" sz="1600" b="1" i="0" u="none" strike="noStrike" baseline="0" smtClean="0">
                <a:solidFill>
                  <a:srgbClr val="00478A"/>
                </a:solidFill>
              </a:defRPr>
            </a:lvl1pPr>
            <a:lvl2pPr marL="0" marR="0" indent="0" algn="l" defTabSz="521437" rtl="0" eaLnBrk="1" fontAlgn="auto" latinLnBrk="0" hangingPunct="1">
              <a:lnSpc>
                <a:spcPct val="120000"/>
              </a:lnSpc>
              <a:spcBef>
                <a:spcPct val="20000"/>
              </a:spcBef>
              <a:spcAft>
                <a:spcPts val="0"/>
              </a:spcAft>
              <a:buClrTx/>
              <a:buSzTx/>
              <a:buFont typeface="Arial"/>
              <a:buNone/>
              <a:tabLst/>
              <a:defRPr sz="1400" b="0" baseline="0">
                <a:latin typeface="Arial"/>
                <a:cs typeface="Arial"/>
              </a:defRPr>
            </a:lvl2pPr>
          </a:lstStyle>
          <a:p>
            <a:pPr marL="0" marR="0" lvl="0" indent="0" algn="l" defTabSz="521437" rtl="0" eaLnBrk="1" fontAlgn="auto" latinLnBrk="0" hangingPunct="1">
              <a:lnSpc>
                <a:spcPct val="100000"/>
              </a:lnSpc>
              <a:spcBef>
                <a:spcPct val="20000"/>
              </a:spcBef>
              <a:spcAft>
                <a:spcPts val="1200"/>
              </a:spcAft>
              <a:buClrTx/>
              <a:buSzTx/>
              <a:buFont typeface="Arial"/>
              <a:buNone/>
              <a:tabLst/>
              <a:defRPr/>
            </a:pPr>
            <a:r>
              <a:rPr lang="fr-FR" dirty="0" smtClean="0"/>
              <a:t>Cliquez pour modifier les styles du texte du masque </a:t>
            </a:r>
            <a:r>
              <a:rPr lang="ro-RO" dirty="0" smtClean="0"/>
              <a:t>Duis aute irure dolor in reprehenderit in voluptate velit esse cillum dolore eu fugiat nulla pariatur. Lorem ipsum dolor sit amet, consectetur adipiscing elit, sed do eiusmod tempor incididunt ut labore et dolore magna aliqua. Reprehenderit in voluptate velit esse cillum dolore eu fugiat nulla pariatur lorem ipsum dolor sit.</a:t>
            </a:r>
            <a:endParaRPr lang="fr-FR" dirty="0" smtClean="0"/>
          </a:p>
          <a:p>
            <a:pPr marL="0" marR="0" lvl="1" indent="0" algn="l" defTabSz="521437" rtl="0" eaLnBrk="1" fontAlgn="auto" latinLnBrk="0" hangingPunct="1">
              <a:lnSpc>
                <a:spcPct val="100000"/>
              </a:lnSpc>
              <a:spcBef>
                <a:spcPct val="20000"/>
              </a:spcBef>
              <a:spcAft>
                <a:spcPts val="0"/>
              </a:spcAft>
              <a:buClrTx/>
              <a:buSzTx/>
              <a:buFont typeface="Arial"/>
              <a:buNone/>
              <a:tabLst/>
              <a:defRPr/>
            </a:pPr>
            <a:r>
              <a:rPr lang="fr-FR" dirty="0" smtClean="0"/>
              <a:t>Deuxième niveau </a:t>
            </a:r>
            <a:r>
              <a:rPr lang="ro-RO" dirty="0" smtClean="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Duis aute irure dolor in reprehenderit in voluptate velit esse cillum dolore eu fugiat nulla pariatur. Lorem ipsum dolor sit amet, consectetur adipiscing elit, sed do eiusmod tempor incididunt ut labore et dolore magna aliqua.</a:t>
            </a:r>
            <a:endParaRPr lang="fr-FR" dirty="0" smtClean="0"/>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Tree>
    <p:extLst>
      <p:ext uri="{BB962C8B-B14F-4D97-AF65-F5344CB8AC3E}">
        <p14:creationId xmlns:p14="http://schemas.microsoft.com/office/powerpoint/2010/main" val="204559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15065" y="2692844"/>
            <a:ext cx="5068634" cy="615290"/>
          </a:xfrm>
        </p:spPr>
        <p:txBody>
          <a:bodyPr>
            <a:normAutofit/>
          </a:bodyPr>
          <a:lstStyle>
            <a:lvl1pPr algn="l">
              <a:defRPr sz="2800" b="1" i="0" cap="all"/>
            </a:lvl1pPr>
          </a:lstStyle>
          <a:p>
            <a:r>
              <a:rPr lang="fr-FR" dirty="0" smtClean="0"/>
              <a:t>Titre -  Le projet</a:t>
            </a:r>
            <a:endParaRPr lang="fr-FR" dirty="0"/>
          </a:p>
        </p:txBody>
      </p:sp>
      <p:sp>
        <p:nvSpPr>
          <p:cNvPr id="7" name="Rectangle 6"/>
          <p:cNvSpPr/>
          <p:nvPr userDrawn="1"/>
        </p:nvSpPr>
        <p:spPr>
          <a:xfrm>
            <a:off x="4717116" y="3356484"/>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16" name="Espace réservé du texte 15"/>
          <p:cNvSpPr>
            <a:spLocks noGrp="1"/>
          </p:cNvSpPr>
          <p:nvPr>
            <p:ph type="body" sz="quarter" idx="15"/>
          </p:nvPr>
        </p:nvSpPr>
        <p:spPr>
          <a:xfrm>
            <a:off x="4637090" y="3832215"/>
            <a:ext cx="4967287" cy="3117850"/>
          </a:xfrm>
        </p:spPr>
        <p:txBody>
          <a:bodyPr>
            <a:noAutofit/>
          </a:bodyPr>
          <a:lstStyle>
            <a:lvl1pPr marL="0" indent="0">
              <a:lnSpc>
                <a:spcPct val="120000"/>
              </a:lnSpc>
              <a:buNone/>
              <a:defRPr sz="1600">
                <a:latin typeface="Arial"/>
                <a:cs typeface="Arial"/>
              </a:defRPr>
            </a:lvl1pPr>
            <a:lvl2pPr marL="807186" indent="-285750">
              <a:lnSpc>
                <a:spcPct val="120000"/>
              </a:lnSpc>
              <a:buFont typeface="Arial"/>
              <a:buChar char="•"/>
              <a:defRPr sz="1400">
                <a:solidFill>
                  <a:schemeClr val="tx1">
                    <a:lumMod val="65000"/>
                    <a:lumOff val="35000"/>
                  </a:schemeClr>
                </a:solidFill>
                <a:latin typeface="Arial"/>
                <a:cs typeface="Arial"/>
              </a:defRPr>
            </a:lvl2pPr>
            <a:lvl3pPr marL="1214324" indent="-171450">
              <a:lnSpc>
                <a:spcPct val="120000"/>
              </a:lnSpc>
              <a:buFont typeface="Arial"/>
              <a:buChar char="•"/>
              <a:defRPr sz="1200">
                <a:solidFill>
                  <a:schemeClr val="tx1">
                    <a:lumMod val="65000"/>
                    <a:lumOff val="35000"/>
                  </a:schemeClr>
                </a:solidFill>
                <a:latin typeface="Arial"/>
                <a:cs typeface="Arial"/>
              </a:defRPr>
            </a:lvl3pPr>
            <a:lvl4pPr marL="1735760" indent="-171450">
              <a:lnSpc>
                <a:spcPct val="120000"/>
              </a:lnSpc>
              <a:buFont typeface="Arial"/>
              <a:buChar char="•"/>
              <a:defRPr sz="1100">
                <a:solidFill>
                  <a:schemeClr val="tx1">
                    <a:lumMod val="65000"/>
                    <a:lumOff val="35000"/>
                  </a:schemeClr>
                </a:solidFill>
                <a:latin typeface="Arial"/>
                <a:cs typeface="Arial"/>
              </a:defRPr>
            </a:lvl4pPr>
            <a:lvl5pPr marL="2257197" indent="-171450">
              <a:lnSpc>
                <a:spcPct val="120000"/>
              </a:lnSpc>
              <a:buFont typeface="Arial"/>
              <a:buChar char="•"/>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81058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9190" y="1592961"/>
            <a:ext cx="8674509" cy="615290"/>
          </a:xfrm>
        </p:spPr>
        <p:txBody>
          <a:bodyPr>
            <a:normAutofit/>
          </a:bodyPr>
          <a:lstStyle>
            <a:lvl1pPr algn="l">
              <a:defRPr sz="2800" b="1" i="0" cap="all"/>
            </a:lvl1pPr>
          </a:lstStyle>
          <a:p>
            <a:r>
              <a:rPr lang="fr-FR" dirty="0" smtClean="0"/>
              <a:t>Titre -  Le projet</a:t>
            </a:r>
            <a:endParaRPr lang="fr-FR" dirty="0"/>
          </a:p>
        </p:txBody>
      </p:sp>
      <p:sp>
        <p:nvSpPr>
          <p:cNvPr id="7" name="Rectangle 6"/>
          <p:cNvSpPr/>
          <p:nvPr userDrawn="1"/>
        </p:nvSpPr>
        <p:spPr>
          <a:xfrm>
            <a:off x="1107119" y="2265846"/>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4" name="Espace réservé du texte 3"/>
          <p:cNvSpPr>
            <a:spLocks noGrp="1"/>
          </p:cNvSpPr>
          <p:nvPr>
            <p:ph type="body" sz="quarter" idx="13"/>
          </p:nvPr>
        </p:nvSpPr>
        <p:spPr>
          <a:xfrm>
            <a:off x="1009650" y="2720975"/>
            <a:ext cx="8674100" cy="3730625"/>
          </a:xfrm>
        </p:spPr>
        <p:txBody>
          <a:bodyPr>
            <a:normAutofit/>
          </a:bodyPr>
          <a:lstStyle>
            <a:lvl1pPr marL="0" indent="0">
              <a:lnSpc>
                <a:spcPct val="120000"/>
              </a:lnSpc>
              <a:buNone/>
              <a:defRPr sz="1600">
                <a:latin typeface="Arial"/>
                <a:cs typeface="Arial"/>
              </a:defRPr>
            </a:lvl1pPr>
            <a:lvl2pPr marL="847334" indent="-32589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5" name="Image 4" descr="signes_institutionnel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38" y="-569859"/>
            <a:ext cx="2778110" cy="2778110"/>
          </a:xfrm>
          <a:prstGeom prst="rect">
            <a:avLst/>
          </a:prstGeom>
        </p:spPr>
      </p:pic>
    </p:spTree>
    <p:extLst>
      <p:ext uri="{BB962C8B-B14F-4D97-AF65-F5344CB8AC3E}">
        <p14:creationId xmlns:p14="http://schemas.microsoft.com/office/powerpoint/2010/main" val="370507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4" name="Espace réservé du texte 3"/>
          <p:cNvSpPr>
            <a:spLocks noGrp="1"/>
          </p:cNvSpPr>
          <p:nvPr>
            <p:ph type="body" sz="quarter" idx="13"/>
          </p:nvPr>
        </p:nvSpPr>
        <p:spPr>
          <a:xfrm>
            <a:off x="5601584" y="2029331"/>
            <a:ext cx="4070782" cy="4479039"/>
          </a:xfrm>
        </p:spPr>
        <p:txBody>
          <a:bodyPr>
            <a:normAutofit/>
          </a:bodyPr>
          <a:lstStyle>
            <a:lvl1pPr marL="0" indent="0">
              <a:lnSpc>
                <a:spcPct val="120000"/>
              </a:lnSpc>
              <a:buNone/>
              <a:defRPr sz="1600" b="0">
                <a:latin typeface="Arial"/>
                <a:cs typeface="Arial"/>
              </a:defRPr>
            </a:lvl1pPr>
            <a:lvl2pPr marL="847334" indent="-32589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3" name="Image 2" descr="signes_institutionnel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59" y="1111116"/>
            <a:ext cx="2676517" cy="2676517"/>
          </a:xfrm>
          <a:prstGeom prst="rect">
            <a:avLst/>
          </a:prstGeom>
        </p:spPr>
      </p:pic>
      <p:sp>
        <p:nvSpPr>
          <p:cNvPr id="11" name="Espace réservé du texte 3"/>
          <p:cNvSpPr>
            <a:spLocks noGrp="1"/>
          </p:cNvSpPr>
          <p:nvPr>
            <p:ph type="body" sz="quarter" idx="14"/>
          </p:nvPr>
        </p:nvSpPr>
        <p:spPr>
          <a:xfrm>
            <a:off x="1240970" y="2029331"/>
            <a:ext cx="4077127" cy="4479039"/>
          </a:xfrm>
        </p:spPr>
        <p:txBody>
          <a:bodyPr>
            <a:normAutofit/>
          </a:bodyPr>
          <a:lstStyle>
            <a:lvl1pPr marL="0" indent="0">
              <a:lnSpc>
                <a:spcPct val="120000"/>
              </a:lnSpc>
              <a:buNone/>
              <a:defRPr sz="1600">
                <a:latin typeface="Arial"/>
                <a:cs typeface="Arial"/>
              </a:defRPr>
            </a:lvl1pPr>
            <a:lvl2pPr marL="800100" indent="-32543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3217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2EC659-6570-4245-883E-3D337A3E5F55}" type="slidenum">
              <a:rPr lang="fr-FR" smtClean="0"/>
              <a:t>‹N°›</a:t>
            </a:fld>
            <a:endParaRPr lang="fr-FR"/>
          </a:p>
        </p:txBody>
      </p:sp>
    </p:spTree>
    <p:extLst>
      <p:ext uri="{BB962C8B-B14F-4D97-AF65-F5344CB8AC3E}">
        <p14:creationId xmlns:p14="http://schemas.microsoft.com/office/powerpoint/2010/main" val="322705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432" y="1592961"/>
            <a:ext cx="9619774" cy="615290"/>
          </a:xfrm>
          <a:prstGeom prst="rect">
            <a:avLst/>
          </a:prstGeom>
        </p:spPr>
        <p:txBody>
          <a:bodyPr vert="horz" lIns="104287" tIns="52144" rIns="104287" bIns="52144" rtlCol="0" anchor="ctr">
            <a:normAutofit/>
          </a:bodyPr>
          <a:lstStyle/>
          <a:p>
            <a:r>
              <a:rPr lang="fr-FR" sz="3000" b="0" i="0" u="none" strike="noStrike" baseline="0" dirty="0" smtClean="0">
                <a:latin typeface=""/>
              </a:rPr>
              <a:t>TITRE DE LA SLIDE</a:t>
            </a:r>
            <a:endParaRPr lang="fr-FR" dirty="0"/>
          </a:p>
        </p:txBody>
      </p:sp>
      <p:sp>
        <p:nvSpPr>
          <p:cNvPr id="3" name="Espace réservé du texte 2"/>
          <p:cNvSpPr>
            <a:spLocks noGrp="1"/>
          </p:cNvSpPr>
          <p:nvPr>
            <p:ph type="body" idx="1"/>
          </p:nvPr>
        </p:nvSpPr>
        <p:spPr>
          <a:xfrm>
            <a:off x="534432" y="2936699"/>
            <a:ext cx="9619774" cy="3819098"/>
          </a:xfrm>
          <a:prstGeom prst="rect">
            <a:avLst/>
          </a:prstGeom>
        </p:spPr>
        <p:txBody>
          <a:bodyPr vert="horz" lIns="104287" tIns="52144" rIns="104287" bIns="52144"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CC2EC659-6570-4245-883E-3D337A3E5F55}" type="slidenum">
              <a:rPr lang="fr-FR" smtClean="0"/>
              <a:t>‹N°›</a:t>
            </a:fld>
            <a:endParaRPr lang="fr-FR"/>
          </a:p>
        </p:txBody>
      </p:sp>
      <p:pic>
        <p:nvPicPr>
          <p:cNvPr id="7" name="Image 6" descr="vgp_cmjn_horizonta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422" y="332142"/>
            <a:ext cx="2550419" cy="785992"/>
          </a:xfrm>
          <a:prstGeom prst="rect">
            <a:avLst/>
          </a:prstGeom>
        </p:spPr>
      </p:pic>
    </p:spTree>
    <p:extLst>
      <p:ext uri="{BB962C8B-B14F-4D97-AF65-F5344CB8AC3E}">
        <p14:creationId xmlns:p14="http://schemas.microsoft.com/office/powerpoint/2010/main" val="285675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55" r:id="rId6"/>
  </p:sldLayoutIdLst>
  <p:hf hdr="0" ftr="0" dt="0"/>
  <p:txStyles>
    <p:title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Conseil communautaire du 5 avril 2022</a:t>
            </a:r>
            <a:br>
              <a:rPr lang="fr-FR" dirty="0" smtClean="0"/>
            </a:br>
            <a:r>
              <a:rPr lang="fr-FR" dirty="0" smtClean="0"/>
              <a:t>présentation du budget primitif</a:t>
            </a:r>
            <a:endParaRPr lang="fr-FR" dirty="0"/>
          </a:p>
        </p:txBody>
      </p:sp>
      <p:sp>
        <p:nvSpPr>
          <p:cNvPr id="4" name="Espace réservé du numéro de diapositive 3"/>
          <p:cNvSpPr>
            <a:spLocks noGrp="1"/>
          </p:cNvSpPr>
          <p:nvPr>
            <p:ph type="sldNum" sz="quarter" idx="12"/>
          </p:nvPr>
        </p:nvSpPr>
        <p:spPr/>
        <p:txBody>
          <a:bodyPr/>
          <a:lstStyle/>
          <a:p>
            <a:fld id="{CC2EC659-6570-4245-883E-3D337A3E5F55}" type="slidenum">
              <a:rPr lang="fr-FR" smtClean="0"/>
              <a:t>1</a:t>
            </a:fld>
            <a:endParaRPr lang="fr-FR" dirty="0"/>
          </a:p>
        </p:txBody>
      </p:sp>
    </p:spTree>
    <p:extLst>
      <p:ext uri="{BB962C8B-B14F-4D97-AF65-F5344CB8AC3E}">
        <p14:creationId xmlns:p14="http://schemas.microsoft.com/office/powerpoint/2010/main" val="253941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des charges de personnel</a:t>
            </a:r>
            <a:endParaRPr lang="fr-FR" dirty="0"/>
          </a:p>
        </p:txBody>
      </p:sp>
      <p:sp>
        <p:nvSpPr>
          <p:cNvPr id="3" name="Espace réservé du numéro de diapositive 2"/>
          <p:cNvSpPr>
            <a:spLocks noGrp="1"/>
          </p:cNvSpPr>
          <p:nvPr>
            <p:ph type="sldNum" sz="quarter" idx="12"/>
          </p:nvPr>
        </p:nvSpPr>
        <p:spPr/>
        <p:txBody>
          <a:bodyPr/>
          <a:lstStyle/>
          <a:p>
            <a:fld id="{AED0BDFC-36D5-124E-8CE8-41F78FD14EC5}" type="slidenum">
              <a:rPr lang="fr-FR" smtClean="0"/>
              <a:pPr/>
              <a:t>10</a:t>
            </a:fld>
            <a:endParaRPr lang="fr-FR" dirty="0"/>
          </a:p>
        </p:txBody>
      </p:sp>
      <p:pic>
        <p:nvPicPr>
          <p:cNvPr id="4" name="Image 3"/>
          <p:cNvPicPr>
            <a:picLocks noChangeAspect="1"/>
          </p:cNvPicPr>
          <p:nvPr/>
        </p:nvPicPr>
        <p:blipFill>
          <a:blip r:embed="rId2"/>
          <a:stretch>
            <a:fillRect/>
          </a:stretch>
        </p:blipFill>
        <p:spPr>
          <a:xfrm>
            <a:off x="1009189" y="2597917"/>
            <a:ext cx="8458797" cy="4245645"/>
          </a:xfrm>
          <a:prstGeom prst="rect">
            <a:avLst/>
          </a:prstGeom>
        </p:spPr>
      </p:pic>
    </p:spTree>
    <p:extLst>
      <p:ext uri="{BB962C8B-B14F-4D97-AF65-F5344CB8AC3E}">
        <p14:creationId xmlns:p14="http://schemas.microsoft.com/office/powerpoint/2010/main" val="306370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11</a:t>
            </a:fld>
            <a:endParaRPr lang="fr-FR"/>
          </a:p>
        </p:txBody>
      </p:sp>
      <p:sp>
        <p:nvSpPr>
          <p:cNvPr id="3" name="Titre 1"/>
          <p:cNvSpPr txBox="1">
            <a:spLocks/>
          </p:cNvSpPr>
          <p:nvPr/>
        </p:nvSpPr>
        <p:spPr>
          <a:xfrm>
            <a:off x="472468" y="487003"/>
            <a:ext cx="9478088" cy="878021"/>
          </a:xfrm>
          <a:prstGeom prst="rect">
            <a:avLst/>
          </a:prstGeom>
        </p:spPr>
        <p:txBody>
          <a:bodyPr>
            <a:normAutofit fontScale="97500"/>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sz="2400" i="0" dirty="0" smtClean="0"/>
              <a:t>LES  DEPENSES DE FONCTIONNEMENT </a:t>
            </a:r>
          </a:p>
          <a:p>
            <a:r>
              <a:rPr lang="fr-FR" sz="2400" i="0" dirty="0" smtClean="0"/>
              <a:t>PAR COMPETENCE</a:t>
            </a:r>
            <a:endParaRPr lang="fr-FR" sz="2400" i="0" dirty="0"/>
          </a:p>
        </p:txBody>
      </p:sp>
      <p:pic>
        <p:nvPicPr>
          <p:cNvPr id="5" name="Image 4"/>
          <p:cNvPicPr>
            <a:picLocks noChangeAspect="1"/>
          </p:cNvPicPr>
          <p:nvPr/>
        </p:nvPicPr>
        <p:blipFill>
          <a:blip r:embed="rId3"/>
          <a:stretch>
            <a:fillRect/>
          </a:stretch>
        </p:blipFill>
        <p:spPr>
          <a:xfrm>
            <a:off x="562417" y="1365024"/>
            <a:ext cx="8859496" cy="6047270"/>
          </a:xfrm>
          <a:prstGeom prst="rect">
            <a:avLst/>
          </a:prstGeom>
        </p:spPr>
      </p:pic>
    </p:spTree>
    <p:extLst>
      <p:ext uri="{BB962C8B-B14F-4D97-AF65-F5344CB8AC3E}">
        <p14:creationId xmlns:p14="http://schemas.microsoft.com/office/powerpoint/2010/main" val="2008521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228" y="1651762"/>
            <a:ext cx="9049210" cy="615290"/>
          </a:xfrm>
        </p:spPr>
        <p:txBody>
          <a:bodyPr>
            <a:normAutofit fontScale="90000"/>
          </a:bodyPr>
          <a:lstStyle/>
          <a:p>
            <a:r>
              <a:rPr lang="fr-FR" dirty="0" smtClean="0"/>
              <a:t>Un budget des déchets en progression…</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12</a:t>
            </a:fld>
            <a:endParaRPr lang="fr-FR" dirty="0"/>
          </a:p>
        </p:txBody>
      </p:sp>
      <p:pic>
        <p:nvPicPr>
          <p:cNvPr id="6" name="Image 5"/>
          <p:cNvPicPr>
            <a:picLocks noChangeAspect="1"/>
          </p:cNvPicPr>
          <p:nvPr/>
        </p:nvPicPr>
        <p:blipFill>
          <a:blip r:embed="rId2"/>
          <a:stretch>
            <a:fillRect/>
          </a:stretch>
        </p:blipFill>
        <p:spPr>
          <a:xfrm>
            <a:off x="458628" y="2695574"/>
            <a:ext cx="9480950" cy="4307934"/>
          </a:xfrm>
          <a:prstGeom prst="rect">
            <a:avLst/>
          </a:prstGeom>
        </p:spPr>
      </p:pic>
    </p:spTree>
    <p:extLst>
      <p:ext uri="{BB962C8B-B14F-4D97-AF65-F5344CB8AC3E}">
        <p14:creationId xmlns:p14="http://schemas.microsoft.com/office/powerpoint/2010/main" val="281552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r>
              <a:rPr lang="fr-FR" dirty="0" err="1" smtClean="0"/>
              <a:t>MaIS</a:t>
            </a:r>
            <a:r>
              <a:rPr lang="fr-FR" dirty="0" smtClean="0"/>
              <a:t> QUI RESTE EXCEDENTAIRE</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13</a:t>
            </a:fld>
            <a:endParaRPr lang="fr-FR" dirty="0"/>
          </a:p>
        </p:txBody>
      </p:sp>
      <p:pic>
        <p:nvPicPr>
          <p:cNvPr id="3" name="Image 2"/>
          <p:cNvPicPr>
            <a:picLocks noChangeAspect="1"/>
          </p:cNvPicPr>
          <p:nvPr/>
        </p:nvPicPr>
        <p:blipFill>
          <a:blip r:embed="rId2"/>
          <a:stretch>
            <a:fillRect/>
          </a:stretch>
        </p:blipFill>
        <p:spPr>
          <a:xfrm>
            <a:off x="435760" y="2910839"/>
            <a:ext cx="9354157" cy="3634340"/>
          </a:xfrm>
          <a:prstGeom prst="rect">
            <a:avLst/>
          </a:prstGeom>
        </p:spPr>
      </p:pic>
    </p:spTree>
    <p:extLst>
      <p:ext uri="{BB962C8B-B14F-4D97-AF65-F5344CB8AC3E}">
        <p14:creationId xmlns:p14="http://schemas.microsoft.com/office/powerpoint/2010/main" val="245869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14</a:t>
            </a:fld>
            <a:endParaRPr lang="fr-FR"/>
          </a:p>
        </p:txBody>
      </p:sp>
      <p:pic>
        <p:nvPicPr>
          <p:cNvPr id="3" name="Image 2"/>
          <p:cNvPicPr>
            <a:picLocks noChangeAspect="1"/>
          </p:cNvPicPr>
          <p:nvPr/>
        </p:nvPicPr>
        <p:blipFill>
          <a:blip r:embed="rId2"/>
          <a:stretch>
            <a:fillRect/>
          </a:stretch>
        </p:blipFill>
        <p:spPr>
          <a:xfrm>
            <a:off x="460550" y="1684419"/>
            <a:ext cx="7526446" cy="5561472"/>
          </a:xfrm>
          <a:prstGeom prst="rect">
            <a:avLst/>
          </a:prstGeom>
        </p:spPr>
      </p:pic>
      <p:sp>
        <p:nvSpPr>
          <p:cNvPr id="4" name="Titre 1"/>
          <p:cNvSpPr txBox="1">
            <a:spLocks/>
          </p:cNvSpPr>
          <p:nvPr/>
        </p:nvSpPr>
        <p:spPr>
          <a:xfrm>
            <a:off x="643430" y="594532"/>
            <a:ext cx="8674509" cy="1089887"/>
          </a:xfrm>
          <a:prstGeom prst="rect">
            <a:avLst/>
          </a:prstGeom>
        </p:spPr>
        <p:txBody>
          <a:bodyPr>
            <a:normAutofit fontScale="52500" lnSpcReduction="20000"/>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sz="4800" i="0" cap="all" dirty="0" smtClean="0"/>
              <a:t>Le financement des investissements :</a:t>
            </a:r>
          </a:p>
          <a:p>
            <a:pPr marL="457200" indent="-457200">
              <a:buFont typeface="Wingdings" panose="05000000000000000000" pitchFamily="2" charset="2"/>
              <a:buChar char="Ø"/>
            </a:pPr>
            <a:r>
              <a:rPr lang="fr-FR" i="0" dirty="0" smtClean="0"/>
              <a:t>45 % par autofinancement (virement + amortissements),</a:t>
            </a:r>
          </a:p>
          <a:p>
            <a:pPr marL="457200" indent="-457200">
              <a:buFont typeface="Wingdings" panose="05000000000000000000" pitchFamily="2" charset="2"/>
              <a:buChar char="Ø"/>
            </a:pPr>
            <a:r>
              <a:rPr lang="fr-FR" i="0" dirty="0" smtClean="0"/>
              <a:t>20 % par subventions et FCTVA,</a:t>
            </a:r>
          </a:p>
          <a:p>
            <a:pPr marL="457200" indent="-457200">
              <a:buFont typeface="Wingdings" panose="05000000000000000000" pitchFamily="2" charset="2"/>
              <a:buChar char="Ø"/>
            </a:pPr>
            <a:r>
              <a:rPr lang="fr-FR" i="0" dirty="0" smtClean="0"/>
              <a:t>35 % par emprunt</a:t>
            </a:r>
          </a:p>
          <a:p>
            <a:pPr marL="457200" indent="-457200">
              <a:buFont typeface="Wingdings" panose="05000000000000000000" pitchFamily="2" charset="2"/>
              <a:buChar char="Ø"/>
            </a:pPr>
            <a:endParaRPr lang="fr-FR" i="0" dirty="0"/>
          </a:p>
        </p:txBody>
      </p:sp>
    </p:spTree>
    <p:extLst>
      <p:ext uri="{BB962C8B-B14F-4D97-AF65-F5344CB8AC3E}">
        <p14:creationId xmlns:p14="http://schemas.microsoft.com/office/powerpoint/2010/main" val="421087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Dépenses d'investissements 2022</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15</a:t>
            </a:fld>
            <a:endParaRPr lang="fr-FR" dirty="0"/>
          </a:p>
        </p:txBody>
      </p:sp>
      <p:pic>
        <p:nvPicPr>
          <p:cNvPr id="3" name="Image 2"/>
          <p:cNvPicPr>
            <a:picLocks noChangeAspect="1"/>
          </p:cNvPicPr>
          <p:nvPr/>
        </p:nvPicPr>
        <p:blipFill>
          <a:blip r:embed="rId2"/>
          <a:stretch>
            <a:fillRect/>
          </a:stretch>
        </p:blipFill>
        <p:spPr>
          <a:xfrm>
            <a:off x="1126382" y="3043237"/>
            <a:ext cx="7490025" cy="1981150"/>
          </a:xfrm>
          <a:prstGeom prst="rect">
            <a:avLst/>
          </a:prstGeom>
        </p:spPr>
      </p:pic>
    </p:spTree>
    <p:extLst>
      <p:ext uri="{BB962C8B-B14F-4D97-AF65-F5344CB8AC3E}">
        <p14:creationId xmlns:p14="http://schemas.microsoft.com/office/powerpoint/2010/main" val="947555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16</a:t>
            </a:fld>
            <a:endParaRPr lang="fr-FR"/>
          </a:p>
        </p:txBody>
      </p:sp>
      <p:sp>
        <p:nvSpPr>
          <p:cNvPr id="4" name="ZoneTexte 3"/>
          <p:cNvSpPr txBox="1"/>
          <p:nvPr/>
        </p:nvSpPr>
        <p:spPr>
          <a:xfrm>
            <a:off x="172122" y="674843"/>
            <a:ext cx="8586439" cy="830997"/>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DEPENSES D’INVESTISSEMENT </a:t>
            </a:r>
          </a:p>
          <a:p>
            <a:r>
              <a:rPr lang="fr-FR" sz="2400" b="1" dirty="0" smtClean="0">
                <a:latin typeface="Arial" panose="020B0604020202020204" pitchFamily="34" charset="0"/>
                <a:cs typeface="Arial" panose="020B0604020202020204" pitchFamily="34" charset="0"/>
              </a:rPr>
              <a:t>LIEES A UNE AUTORISATION DE PROGRAMME : 11,4 M€</a:t>
            </a:r>
            <a:endParaRPr lang="fr-FR" sz="2400" b="1"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1448242" y="1602044"/>
            <a:ext cx="6810375" cy="5810250"/>
          </a:xfrm>
          <a:prstGeom prst="rect">
            <a:avLst/>
          </a:prstGeom>
        </p:spPr>
      </p:pic>
    </p:spTree>
    <p:extLst>
      <p:ext uri="{BB962C8B-B14F-4D97-AF65-F5344CB8AC3E}">
        <p14:creationId xmlns:p14="http://schemas.microsoft.com/office/powerpoint/2010/main" val="339291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Allée royale de </a:t>
            </a:r>
            <a:r>
              <a:rPr lang="fr-FR" dirty="0" err="1" smtClean="0"/>
              <a:t>villepreux</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17</a:t>
            </a:fld>
            <a:endParaRPr lang="fr-FR" dirty="0"/>
          </a:p>
        </p:txBody>
      </p:sp>
      <p:pic>
        <p:nvPicPr>
          <p:cNvPr id="5" name="Image 4"/>
          <p:cNvPicPr>
            <a:picLocks noChangeAspect="1"/>
          </p:cNvPicPr>
          <p:nvPr/>
        </p:nvPicPr>
        <p:blipFill>
          <a:blip r:embed="rId2"/>
          <a:stretch>
            <a:fillRect/>
          </a:stretch>
        </p:blipFill>
        <p:spPr>
          <a:xfrm>
            <a:off x="2589196" y="2210202"/>
            <a:ext cx="6256010" cy="5228563"/>
          </a:xfrm>
          <a:prstGeom prst="rect">
            <a:avLst/>
          </a:prstGeom>
        </p:spPr>
      </p:pic>
    </p:spTree>
    <p:extLst>
      <p:ext uri="{BB962C8B-B14F-4D97-AF65-F5344CB8AC3E}">
        <p14:creationId xmlns:p14="http://schemas.microsoft.com/office/powerpoint/2010/main" val="394664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18</a:t>
            </a:fld>
            <a:endParaRPr lang="fr-FR"/>
          </a:p>
        </p:txBody>
      </p:sp>
      <p:sp>
        <p:nvSpPr>
          <p:cNvPr id="4" name="Titre 1"/>
          <p:cNvSpPr txBox="1">
            <a:spLocks/>
          </p:cNvSpPr>
          <p:nvPr/>
        </p:nvSpPr>
        <p:spPr>
          <a:xfrm>
            <a:off x="334537" y="344977"/>
            <a:ext cx="8999034" cy="615290"/>
          </a:xfrm>
          <a:prstGeom prst="rect">
            <a:avLst/>
          </a:prstGeom>
        </p:spPr>
        <p:txBody>
          <a:bodyPr>
            <a:noAutofit/>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sz="2400" i="0" cap="all" dirty="0" smtClean="0"/>
              <a:t>Dépenses d’investissements </a:t>
            </a:r>
          </a:p>
          <a:p>
            <a:r>
              <a:rPr lang="fr-FR" sz="2400" i="0" cap="all" dirty="0" smtClean="0"/>
              <a:t>hors AP pluriannuelle</a:t>
            </a:r>
            <a:endParaRPr lang="fr-FR" sz="2400" i="0" cap="all" dirty="0"/>
          </a:p>
        </p:txBody>
      </p:sp>
      <p:pic>
        <p:nvPicPr>
          <p:cNvPr id="6" name="Image 5"/>
          <p:cNvPicPr>
            <a:picLocks noChangeAspect="1"/>
          </p:cNvPicPr>
          <p:nvPr/>
        </p:nvPicPr>
        <p:blipFill>
          <a:blip r:embed="rId3"/>
          <a:stretch>
            <a:fillRect/>
          </a:stretch>
        </p:blipFill>
        <p:spPr>
          <a:xfrm>
            <a:off x="1278861" y="1339666"/>
            <a:ext cx="6577745" cy="6072628"/>
          </a:xfrm>
          <a:prstGeom prst="rect">
            <a:avLst/>
          </a:prstGeom>
        </p:spPr>
      </p:pic>
    </p:spTree>
    <p:extLst>
      <p:ext uri="{BB962C8B-B14F-4D97-AF65-F5344CB8AC3E}">
        <p14:creationId xmlns:p14="http://schemas.microsoft.com/office/powerpoint/2010/main" val="4125101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19</a:t>
            </a:fld>
            <a:endParaRPr lang="fr-FR"/>
          </a:p>
        </p:txBody>
      </p:sp>
      <p:sp>
        <p:nvSpPr>
          <p:cNvPr id="4" name="Titre 1"/>
          <p:cNvSpPr txBox="1">
            <a:spLocks/>
          </p:cNvSpPr>
          <p:nvPr/>
        </p:nvSpPr>
        <p:spPr>
          <a:xfrm>
            <a:off x="334537" y="344977"/>
            <a:ext cx="8999034" cy="615290"/>
          </a:xfrm>
          <a:prstGeom prst="rect">
            <a:avLst/>
          </a:prstGeom>
        </p:spPr>
        <p:txBody>
          <a:bodyPr>
            <a:noAutofit/>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sz="2400" i="0" cap="all" dirty="0" smtClean="0"/>
              <a:t>Dépenses d’investissements HORS AP </a:t>
            </a:r>
          </a:p>
          <a:p>
            <a:r>
              <a:rPr lang="fr-FR" sz="2400" i="0" cap="all" dirty="0" smtClean="0"/>
              <a:t>DETAILS DES ACQUISITIONS ET SUBVENTIONS</a:t>
            </a:r>
            <a:endParaRPr lang="fr-FR" sz="2400" i="0" cap="all" dirty="0"/>
          </a:p>
        </p:txBody>
      </p:sp>
      <p:pic>
        <p:nvPicPr>
          <p:cNvPr id="5" name="Image 4"/>
          <p:cNvPicPr>
            <a:picLocks noChangeAspect="1"/>
          </p:cNvPicPr>
          <p:nvPr/>
        </p:nvPicPr>
        <p:blipFill>
          <a:blip r:embed="rId3"/>
          <a:stretch>
            <a:fillRect/>
          </a:stretch>
        </p:blipFill>
        <p:spPr>
          <a:xfrm>
            <a:off x="1270535" y="1385887"/>
            <a:ext cx="6864609" cy="5892318"/>
          </a:xfrm>
          <a:prstGeom prst="rect">
            <a:avLst/>
          </a:prstGeom>
        </p:spPr>
      </p:pic>
    </p:spTree>
    <p:extLst>
      <p:ext uri="{BB962C8B-B14F-4D97-AF65-F5344CB8AC3E}">
        <p14:creationId xmlns:p14="http://schemas.microsoft.com/office/powerpoint/2010/main" val="157450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84445" y="2257947"/>
            <a:ext cx="5612917" cy="615290"/>
          </a:xfrm>
        </p:spPr>
        <p:txBody>
          <a:bodyPr>
            <a:normAutofit fontScale="90000"/>
          </a:bodyPr>
          <a:lstStyle/>
          <a:p>
            <a:r>
              <a:rPr lang="fr-FR" dirty="0" smtClean="0"/>
              <a:t/>
            </a:r>
            <a:br>
              <a:rPr lang="fr-FR" dirty="0" smtClean="0"/>
            </a:br>
            <a:r>
              <a:rPr lang="fr-FR" dirty="0" smtClean="0"/>
              <a:t>Le </a:t>
            </a:r>
            <a:r>
              <a:rPr lang="fr-FR" dirty="0"/>
              <a:t>budget primitif </a:t>
            </a:r>
            <a:r>
              <a:rPr lang="fr-FR" dirty="0" smtClean="0"/>
              <a:t>2022</a:t>
            </a:r>
            <a:br>
              <a:rPr lang="fr-FR" dirty="0" smtClean="0"/>
            </a:br>
            <a:r>
              <a:rPr lang="fr-FR" dirty="0" smtClean="0"/>
              <a:t>Le BUDGET PRINCIPAL</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a:t>
            </a:fld>
            <a:endParaRPr lang="fr-FR"/>
          </a:p>
        </p:txBody>
      </p:sp>
      <p:sp>
        <p:nvSpPr>
          <p:cNvPr id="5" name="Espace réservé du texte 4"/>
          <p:cNvSpPr>
            <a:spLocks noGrp="1"/>
          </p:cNvSpPr>
          <p:nvPr>
            <p:ph type="body" sz="quarter" idx="15"/>
          </p:nvPr>
        </p:nvSpPr>
        <p:spPr/>
        <p:txBody>
          <a:bodyPr/>
          <a:lstStyle/>
          <a:p>
            <a:r>
              <a:rPr lang="fr-FR" sz="1800" dirty="0"/>
              <a:t>Un budget </a:t>
            </a:r>
            <a:r>
              <a:rPr lang="fr-FR" sz="1800" dirty="0" smtClean="0"/>
              <a:t>de 223,4  Millions </a:t>
            </a:r>
            <a:r>
              <a:rPr lang="fr-FR" sz="1800" dirty="0"/>
              <a:t>d’euros :</a:t>
            </a:r>
          </a:p>
          <a:p>
            <a:pPr marL="285750" indent="-285750">
              <a:buFont typeface="Arial" panose="020B0604020202020204" pitchFamily="34" charset="0"/>
              <a:buChar char="•"/>
            </a:pPr>
            <a:r>
              <a:rPr lang="fr-FR" sz="1800" dirty="0"/>
              <a:t>Fonctionnement : </a:t>
            </a:r>
            <a:r>
              <a:rPr lang="fr-FR" sz="1800" dirty="0" smtClean="0"/>
              <a:t>195 </a:t>
            </a:r>
            <a:r>
              <a:rPr lang="fr-FR" sz="1800" dirty="0"/>
              <a:t>M</a:t>
            </a:r>
            <a:r>
              <a:rPr lang="fr-FR" sz="1800" dirty="0" smtClean="0"/>
              <a:t>€</a:t>
            </a:r>
            <a:endParaRPr lang="fr-FR" sz="1800" dirty="0"/>
          </a:p>
          <a:p>
            <a:pPr marL="285750" indent="-285750">
              <a:buFont typeface="Arial" panose="020B0604020202020204" pitchFamily="34" charset="0"/>
              <a:buChar char="•"/>
            </a:pPr>
            <a:r>
              <a:rPr lang="fr-FR" sz="1800" dirty="0" smtClean="0"/>
              <a:t>Investissement </a:t>
            </a:r>
            <a:r>
              <a:rPr lang="fr-FR" sz="1800" dirty="0"/>
              <a:t>: </a:t>
            </a:r>
            <a:r>
              <a:rPr lang="fr-FR" sz="1800" dirty="0" smtClean="0"/>
              <a:t>    28,2 </a:t>
            </a:r>
            <a:r>
              <a:rPr lang="fr-FR" sz="1800" dirty="0"/>
              <a:t>M€</a:t>
            </a:r>
          </a:p>
          <a:p>
            <a:pPr marL="1092936" lvl="1">
              <a:buFont typeface="Arial" panose="020B0604020202020204" pitchFamily="34" charset="0"/>
              <a:buChar char="•"/>
            </a:pPr>
            <a:r>
              <a:rPr lang="fr-FR" sz="1800" dirty="0" smtClean="0">
                <a:solidFill>
                  <a:schemeClr val="tx1"/>
                </a:solidFill>
              </a:rPr>
              <a:t>18,4 </a:t>
            </a:r>
            <a:r>
              <a:rPr lang="fr-FR" sz="1800" dirty="0">
                <a:solidFill>
                  <a:schemeClr val="tx1"/>
                </a:solidFill>
              </a:rPr>
              <a:t>M€ liés à </a:t>
            </a:r>
            <a:r>
              <a:rPr lang="fr-FR" sz="1800" dirty="0" smtClean="0">
                <a:solidFill>
                  <a:schemeClr val="tx1"/>
                </a:solidFill>
              </a:rPr>
              <a:t>2022,</a:t>
            </a:r>
            <a:endParaRPr lang="fr-FR" sz="1800" dirty="0">
              <a:solidFill>
                <a:schemeClr val="tx1"/>
              </a:solidFill>
            </a:endParaRPr>
          </a:p>
          <a:p>
            <a:pPr marL="1092936" lvl="1">
              <a:buFont typeface="Arial" panose="020B0604020202020204" pitchFamily="34" charset="0"/>
              <a:buChar char="•"/>
            </a:pPr>
            <a:r>
              <a:rPr lang="fr-FR" sz="1800" dirty="0">
                <a:solidFill>
                  <a:schemeClr val="tx1"/>
                </a:solidFill>
              </a:rPr>
              <a:t> </a:t>
            </a:r>
            <a:r>
              <a:rPr lang="fr-FR" sz="1800" dirty="0" smtClean="0">
                <a:solidFill>
                  <a:schemeClr val="tx1"/>
                </a:solidFill>
              </a:rPr>
              <a:t> 9,8 </a:t>
            </a:r>
            <a:r>
              <a:rPr lang="fr-FR" sz="1800" dirty="0">
                <a:solidFill>
                  <a:schemeClr val="tx1"/>
                </a:solidFill>
              </a:rPr>
              <a:t>M€ liés aux reports </a:t>
            </a:r>
            <a:r>
              <a:rPr lang="fr-FR" sz="1800" dirty="0" smtClean="0">
                <a:solidFill>
                  <a:schemeClr val="tx1"/>
                </a:solidFill>
              </a:rPr>
              <a:t>2021</a:t>
            </a:r>
            <a:endParaRPr lang="fr-FR" sz="1800" dirty="0">
              <a:solidFill>
                <a:schemeClr val="tx1"/>
              </a:solidFill>
            </a:endParaRPr>
          </a:p>
          <a:p>
            <a:pPr lvl="1" indent="0">
              <a:buNone/>
            </a:pPr>
            <a:endParaRPr lang="fr-FR" dirty="0" smtClean="0">
              <a:solidFill>
                <a:schemeClr val="tx1"/>
              </a:solidFill>
            </a:endParaRPr>
          </a:p>
        </p:txBody>
      </p:sp>
      <p:sp>
        <p:nvSpPr>
          <p:cNvPr id="11" name="Sous-titre 5"/>
          <p:cNvSpPr txBox="1">
            <a:spLocks/>
          </p:cNvSpPr>
          <p:nvPr/>
        </p:nvSpPr>
        <p:spPr>
          <a:xfrm>
            <a:off x="-847964" y="3578714"/>
            <a:ext cx="5326304" cy="756285"/>
          </a:xfrm>
          <a:prstGeom prst="rect">
            <a:avLst/>
          </a:prstGeom>
        </p:spPr>
        <p:txBody>
          <a:bodyPr vert="horz" lIns="104287" tIns="52144" rIns="104287" bIns="52144" rtlCol="0">
            <a:normAutofit/>
          </a:bodyPr>
          <a:lstStyle>
            <a:lvl1pPr marL="0" indent="0" algn="l" defTabSz="521437" rtl="0" eaLnBrk="1" latinLnBrk="0" hangingPunct="1">
              <a:spcBef>
                <a:spcPct val="20000"/>
              </a:spcBef>
              <a:buFont typeface="Arial"/>
              <a:buNone/>
              <a:defRPr lang="fr-FR" sz="1200" b="0" i="0" u="none" strike="noStrike" kern="1200" baseline="0" smtClean="0">
                <a:solidFill>
                  <a:schemeClr val="tx1"/>
                </a:solidFill>
                <a:latin typeface="Arial"/>
                <a:ea typeface="+mn-ea"/>
                <a:cs typeface="Arial"/>
              </a:defRPr>
            </a:lvl1pPr>
            <a:lvl2pPr marL="521437" indent="0" algn="ctr" defTabSz="521437" rtl="0" eaLnBrk="1" latinLnBrk="0" hangingPunct="1">
              <a:spcBef>
                <a:spcPct val="20000"/>
              </a:spcBef>
              <a:buFont typeface="Arial"/>
              <a:buNone/>
              <a:defRPr sz="3200" kern="1200">
                <a:solidFill>
                  <a:schemeClr val="tx1">
                    <a:tint val="75000"/>
                  </a:schemeClr>
                </a:solidFill>
                <a:latin typeface="+mn-lt"/>
                <a:ea typeface="+mn-ea"/>
                <a:cs typeface="+mn-cs"/>
              </a:defRPr>
            </a:lvl2pPr>
            <a:lvl3pPr marL="1042873" indent="0" algn="ctr" defTabSz="521437"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64310"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4pPr>
            <a:lvl5pPr marL="2085746"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5pPr>
            <a:lvl6pPr marL="2607183"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6pPr>
            <a:lvl7pPr marL="3128620"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7pPr>
            <a:lvl8pPr marL="3650056"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8pPr>
            <a:lvl9pPr marL="4171493"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9pPr>
          </a:lstStyle>
          <a:p>
            <a:pPr algn="ctr"/>
            <a:r>
              <a:rPr lang="fr-FR">
                <a:solidFill>
                  <a:schemeClr val="bg1"/>
                </a:solidFill>
              </a:rPr>
              <a:t>Zone photo</a:t>
            </a:r>
          </a:p>
        </p:txBody>
      </p:sp>
      <p:pic>
        <p:nvPicPr>
          <p:cNvPr id="7" name="Image 6" descr="signes_institutionnel-blan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177" y="96668"/>
            <a:ext cx="3021697" cy="3021697"/>
          </a:xfrm>
          <a:prstGeom prst="rect">
            <a:avLst/>
          </a:prstGeom>
        </p:spPr>
      </p:pic>
      <p:pic>
        <p:nvPicPr>
          <p:cNvPr id="6" name="Image 5"/>
          <p:cNvPicPr>
            <a:picLocks noChangeAspect="1"/>
          </p:cNvPicPr>
          <p:nvPr/>
        </p:nvPicPr>
        <p:blipFill>
          <a:blip r:embed="rId3"/>
          <a:stretch>
            <a:fillRect/>
          </a:stretch>
        </p:blipFill>
        <p:spPr>
          <a:xfrm>
            <a:off x="105981" y="2257947"/>
            <a:ext cx="4372359" cy="1815940"/>
          </a:xfrm>
          <a:prstGeom prst="rect">
            <a:avLst/>
          </a:prstGeom>
        </p:spPr>
      </p:pic>
      <p:sp>
        <p:nvSpPr>
          <p:cNvPr id="2" name="ZoneTexte 1"/>
          <p:cNvSpPr txBox="1"/>
          <p:nvPr/>
        </p:nvSpPr>
        <p:spPr>
          <a:xfrm>
            <a:off x="105981" y="4073887"/>
            <a:ext cx="4372359" cy="276999"/>
          </a:xfrm>
          <a:prstGeom prst="rect">
            <a:avLst/>
          </a:prstGeom>
          <a:noFill/>
        </p:spPr>
        <p:txBody>
          <a:bodyPr wrap="square" rtlCol="0">
            <a:spAutoFit/>
          </a:bodyPr>
          <a:lstStyle/>
          <a:p>
            <a:r>
              <a:rPr lang="fr-FR" sz="1200" dirty="0" smtClean="0"/>
              <a:t>Projet Allée Royale</a:t>
            </a:r>
            <a:endParaRPr lang="fr-FR" sz="1200" dirty="0"/>
          </a:p>
        </p:txBody>
      </p:sp>
    </p:spTree>
    <p:extLst>
      <p:ext uri="{BB962C8B-B14F-4D97-AF65-F5344CB8AC3E}">
        <p14:creationId xmlns:p14="http://schemas.microsoft.com/office/powerpoint/2010/main" val="59430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assainissement</a:t>
            </a:r>
            <a:endParaRPr lang="fr-FR" dirty="0"/>
          </a:p>
        </p:txBody>
      </p:sp>
      <p:sp>
        <p:nvSpPr>
          <p:cNvPr id="3" name="Espace réservé du numéro de diapositive 2"/>
          <p:cNvSpPr>
            <a:spLocks noGrp="1"/>
          </p:cNvSpPr>
          <p:nvPr>
            <p:ph type="sldNum" sz="quarter" idx="12"/>
          </p:nvPr>
        </p:nvSpPr>
        <p:spPr/>
        <p:txBody>
          <a:bodyPr/>
          <a:lstStyle/>
          <a:p>
            <a:fld id="{AED0BDFC-36D5-124E-8CE8-41F78FD14EC5}" type="slidenum">
              <a:rPr lang="fr-FR" smtClean="0"/>
              <a:pPr/>
              <a:t>20</a:t>
            </a:fld>
            <a:endParaRPr lang="fr-FR" dirty="0"/>
          </a:p>
        </p:txBody>
      </p:sp>
      <p:sp>
        <p:nvSpPr>
          <p:cNvPr id="4" name="Espace réservé du texte 3"/>
          <p:cNvSpPr>
            <a:spLocks noGrp="1"/>
          </p:cNvSpPr>
          <p:nvPr>
            <p:ph type="body" sz="quarter" idx="13"/>
          </p:nvPr>
        </p:nvSpPr>
        <p:spPr>
          <a:xfrm>
            <a:off x="1009649" y="2720975"/>
            <a:ext cx="9353551" cy="4282533"/>
          </a:xfrm>
        </p:spPr>
        <p:txBody>
          <a:bodyPr>
            <a:normAutofit/>
          </a:bodyPr>
          <a:lstStyle/>
          <a:p>
            <a:endParaRPr lang="fr-FR" dirty="0"/>
          </a:p>
          <a:p>
            <a:pPr marL="285750" indent="-285750">
              <a:buFont typeface="Wingdings" panose="05000000000000000000" pitchFamily="2" charset="2"/>
              <a:buChar char="ü"/>
            </a:pPr>
            <a:r>
              <a:rPr lang="fr-FR" dirty="0" smtClean="0"/>
              <a:t>Flux entre les budgets de VGP :</a:t>
            </a:r>
          </a:p>
          <a:p>
            <a:pPr marL="1133084" lvl="1" indent="-285750">
              <a:buFont typeface="Wingdings" panose="05000000000000000000" pitchFamily="2" charset="2"/>
              <a:buChar char="q"/>
            </a:pPr>
            <a:r>
              <a:rPr lang="fr-FR" dirty="0" smtClean="0"/>
              <a:t>Contribution </a:t>
            </a:r>
            <a:r>
              <a:rPr lang="fr-FR" dirty="0"/>
              <a:t>eaux pluviales du budget principal aux budgets assainissement </a:t>
            </a:r>
            <a:r>
              <a:rPr lang="fr-FR" dirty="0" smtClean="0"/>
              <a:t>: </a:t>
            </a:r>
          </a:p>
          <a:p>
            <a:pPr marL="1589342" lvl="2" indent="-285750">
              <a:buFont typeface="Arial" panose="020B0604020202020204" pitchFamily="34" charset="0"/>
              <a:buChar char="•"/>
            </a:pPr>
            <a:r>
              <a:rPr lang="fr-FR" dirty="0" smtClean="0"/>
              <a:t>Communes en DSP : factures du délégataire payées par le budget principal</a:t>
            </a:r>
          </a:p>
          <a:p>
            <a:pPr marL="1589342" lvl="2" indent="-285750">
              <a:buFont typeface="Arial" panose="020B0604020202020204" pitchFamily="34" charset="0"/>
              <a:buChar char="•"/>
            </a:pPr>
            <a:r>
              <a:rPr lang="fr-FR" dirty="0" smtClean="0"/>
              <a:t>Communes en Régie en séparatif : factures du prestataire payées par le budget principal</a:t>
            </a:r>
          </a:p>
          <a:p>
            <a:pPr marL="1589342" lvl="2" indent="-285750">
              <a:buFont typeface="Arial" panose="020B0604020202020204" pitchFamily="34" charset="0"/>
              <a:buChar char="•"/>
            </a:pPr>
            <a:r>
              <a:rPr lang="fr-FR" dirty="0" smtClean="0"/>
              <a:t>Communes en Régie en unitaire (Versailles et Viroflay) : participation du budget principal proportionnelle au dépenses de fonctionnement prévues au budget 2022</a:t>
            </a:r>
          </a:p>
          <a:p>
            <a:pPr marL="1133084" lvl="1" indent="-285750">
              <a:buFont typeface="Wingdings" panose="05000000000000000000" pitchFamily="2" charset="2"/>
              <a:buChar char="q"/>
            </a:pPr>
            <a:r>
              <a:rPr lang="fr-FR" dirty="0" smtClean="0"/>
              <a:t>Refacturation aux </a:t>
            </a:r>
            <a:r>
              <a:rPr lang="fr-FR" dirty="0"/>
              <a:t>budgets annexes assainissement des rémunérations et frais </a:t>
            </a:r>
            <a:r>
              <a:rPr lang="fr-FR" dirty="0" smtClean="0"/>
              <a:t>diverses payés par le budget principal</a:t>
            </a:r>
          </a:p>
          <a:p>
            <a:pPr marL="285750" indent="-285750">
              <a:buFont typeface="Wingdings" panose="05000000000000000000" pitchFamily="2" charset="2"/>
              <a:buChar char="ü"/>
            </a:pPr>
            <a:r>
              <a:rPr lang="fr-FR" dirty="0" smtClean="0"/>
              <a:t>Budgets </a:t>
            </a:r>
            <a:r>
              <a:rPr lang="fr-FR" dirty="0"/>
              <a:t>Primitifs </a:t>
            </a:r>
            <a:r>
              <a:rPr lang="fr-FR" dirty="0" smtClean="0"/>
              <a:t>Assainissement</a:t>
            </a:r>
            <a:endParaRPr lang="fr-FR" dirty="0"/>
          </a:p>
        </p:txBody>
      </p:sp>
    </p:spTree>
    <p:extLst>
      <p:ext uri="{BB962C8B-B14F-4D97-AF65-F5344CB8AC3E}">
        <p14:creationId xmlns:p14="http://schemas.microsoft.com/office/powerpoint/2010/main" val="233073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137424"/>
            <a:ext cx="9218792" cy="1070827"/>
          </a:xfrm>
        </p:spPr>
        <p:txBody>
          <a:bodyPr>
            <a:normAutofit fontScale="90000"/>
          </a:bodyPr>
          <a:lstStyle/>
          <a:p>
            <a:r>
              <a:rPr lang="fr-FR" dirty="0" smtClean="0"/>
              <a:t>Orientations budgétaires 2022</a:t>
            </a:r>
            <a:br>
              <a:rPr lang="fr-FR" dirty="0" smtClean="0"/>
            </a:br>
            <a:r>
              <a:rPr lang="fr-FR" dirty="0" smtClean="0"/>
              <a:t>sur L’assainissement</a:t>
            </a:r>
            <a:endParaRPr lang="fr-FR" dirty="0"/>
          </a:p>
        </p:txBody>
      </p:sp>
      <p:sp>
        <p:nvSpPr>
          <p:cNvPr id="3" name="Espace réservé du texte 2"/>
          <p:cNvSpPr>
            <a:spLocks noGrp="1"/>
          </p:cNvSpPr>
          <p:nvPr>
            <p:ph type="body" sz="quarter" idx="13"/>
          </p:nvPr>
        </p:nvSpPr>
        <p:spPr>
          <a:xfrm>
            <a:off x="773216" y="2376422"/>
            <a:ext cx="9208182" cy="5062344"/>
          </a:xfrm>
        </p:spPr>
        <p:txBody>
          <a:bodyPr>
            <a:noAutofit/>
          </a:bodyPr>
          <a:lstStyle/>
          <a:p>
            <a:pPr marL="285750" indent="-285750">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Stabilité en 2022 du taux des redevances assainissement par rapport à 2020</a:t>
            </a:r>
            <a:r>
              <a:rPr lang="fr-FR" sz="1400" b="0" dirty="0" smtClean="0">
                <a:solidFill>
                  <a:schemeClr val="tx1"/>
                </a:solidFill>
                <a:latin typeface="Arial" panose="020B0604020202020204" pitchFamily="34" charset="0"/>
                <a:cs typeface="Arial" panose="020B0604020202020204" pitchFamily="34" charset="0"/>
              </a:rPr>
              <a:t>, à l’exception de Bois </a:t>
            </a:r>
            <a:r>
              <a:rPr lang="fr-FR" sz="1400" b="0" dirty="0" err="1" smtClean="0">
                <a:solidFill>
                  <a:schemeClr val="tx1"/>
                </a:solidFill>
                <a:latin typeface="Arial" panose="020B0604020202020204" pitchFamily="34" charset="0"/>
                <a:cs typeface="Arial" panose="020B0604020202020204" pitchFamily="34" charset="0"/>
              </a:rPr>
              <a:t>d’Arcy</a:t>
            </a:r>
            <a:r>
              <a:rPr lang="fr-FR" sz="1400" b="0" dirty="0" smtClean="0">
                <a:solidFill>
                  <a:schemeClr val="tx1"/>
                </a:solidFill>
                <a:latin typeface="Arial" panose="020B0604020202020204" pitchFamily="34" charset="0"/>
                <a:cs typeface="Arial" panose="020B0604020202020204" pitchFamily="34" charset="0"/>
              </a:rPr>
              <a:t> (+0,10 €/m3), Viroflay (+3 %, +0,0152 €/m3) et de Toussus-le-Noble (-0,05 € /m3) (évolutions votées fin 2021). Sur Bougival et La Celle Saint Cloud, la hausse de la redevance de VGP est totalement compensée par la disparition de la redevance du SIABS.</a:t>
            </a:r>
          </a:p>
          <a:p>
            <a:pPr marL="285750" indent="-285750">
              <a:buFont typeface="Wingdings" panose="05000000000000000000" pitchFamily="2" charset="2"/>
              <a:buChar char="ü"/>
            </a:pPr>
            <a:r>
              <a:rPr lang="fr-FR" sz="1400" b="0" dirty="0" smtClean="0">
                <a:solidFill>
                  <a:schemeClr val="tx1"/>
                </a:solidFill>
                <a:latin typeface="Arial" panose="020B0604020202020204" pitchFamily="34" charset="0"/>
                <a:cs typeface="Arial" panose="020B0604020202020204" pitchFamily="34" charset="0"/>
              </a:rPr>
              <a:t>Stabilité de </a:t>
            </a:r>
            <a:r>
              <a:rPr lang="fr-FR" sz="1400" b="0" dirty="0">
                <a:solidFill>
                  <a:schemeClr val="tx1"/>
                </a:solidFill>
                <a:latin typeface="Arial" panose="020B0604020202020204" pitchFamily="34" charset="0"/>
                <a:cs typeface="Arial" panose="020B0604020202020204" pitchFamily="34" charset="0"/>
              </a:rPr>
              <a:t>la Participation Forfaitaire à l’Assainissement </a:t>
            </a:r>
            <a:r>
              <a:rPr lang="fr-FR" sz="1400" b="0" dirty="0" smtClean="0">
                <a:solidFill>
                  <a:schemeClr val="tx1"/>
                </a:solidFill>
                <a:latin typeface="Arial" panose="020B0604020202020204" pitchFamily="34" charset="0"/>
                <a:cs typeface="Arial" panose="020B0604020202020204" pitchFamily="34" charset="0"/>
              </a:rPr>
              <a:t>Collectif </a:t>
            </a:r>
            <a:r>
              <a:rPr lang="fr-FR" sz="1400" b="0" dirty="0">
                <a:solidFill>
                  <a:schemeClr val="tx1"/>
                </a:solidFill>
                <a:latin typeface="Arial" panose="020B0604020202020204" pitchFamily="34" charset="0"/>
                <a:cs typeface="Arial" panose="020B0604020202020204" pitchFamily="34" charset="0"/>
              </a:rPr>
              <a:t>aux branchements</a:t>
            </a:r>
            <a:endParaRPr lang="fr-FR" sz="1400" b="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Un  équilibre </a:t>
            </a:r>
            <a:r>
              <a:rPr lang="fr-FR" sz="1400" b="0" dirty="0" smtClean="0">
                <a:solidFill>
                  <a:schemeClr val="tx1"/>
                </a:solidFill>
                <a:latin typeface="Arial" panose="020B0604020202020204" pitchFamily="34" charset="0"/>
                <a:cs typeface="Arial" panose="020B0604020202020204" pitchFamily="34" charset="0"/>
              </a:rPr>
              <a:t>de chacun des 3 budgets annexes assainissement </a:t>
            </a:r>
            <a:r>
              <a:rPr lang="fr-FR" sz="1400" dirty="0" smtClean="0">
                <a:solidFill>
                  <a:schemeClr val="tx1"/>
                </a:solidFill>
                <a:latin typeface="Arial" panose="020B0604020202020204" pitchFamily="34" charset="0"/>
                <a:cs typeface="Arial" panose="020B0604020202020204" pitchFamily="34" charset="0"/>
              </a:rPr>
              <a:t>sans recours à l’emprunt </a:t>
            </a:r>
            <a:r>
              <a:rPr lang="fr-FR" sz="1400" b="0" dirty="0" smtClean="0">
                <a:solidFill>
                  <a:schemeClr val="tx1"/>
                </a:solidFill>
                <a:latin typeface="Arial" panose="020B0604020202020204" pitchFamily="34" charset="0"/>
                <a:cs typeface="Arial" panose="020B0604020202020204" pitchFamily="34" charset="0"/>
              </a:rPr>
              <a:t>bancaire. Financement des investissements par autofinancement, subventions et avances de l’agence de l’eau à taux zéro uniquement. </a:t>
            </a:r>
            <a:r>
              <a:rPr lang="fr-FR" sz="1400" dirty="0" smtClean="0">
                <a:solidFill>
                  <a:schemeClr val="tx1"/>
                </a:solidFill>
                <a:latin typeface="Arial" panose="020B0604020202020204" pitchFamily="34" charset="0"/>
                <a:cs typeface="Arial" panose="020B0604020202020204" pitchFamily="34" charset="0"/>
              </a:rPr>
              <a:t>Le résultat 2021 repris dès le BP 2022.</a:t>
            </a:r>
          </a:p>
          <a:p>
            <a:pPr marL="285750" indent="-285750" algn="just">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Des investissements priorisés sur les travaux subventionnés </a:t>
            </a:r>
            <a:r>
              <a:rPr lang="fr-FR" sz="1400" b="0" dirty="0" smtClean="0">
                <a:solidFill>
                  <a:schemeClr val="tx1"/>
                </a:solidFill>
                <a:latin typeface="Arial" panose="020B0604020202020204" pitchFamily="34" charset="0"/>
                <a:cs typeface="Arial" panose="020B0604020202020204" pitchFamily="34" charset="0"/>
              </a:rPr>
              <a:t>par l’Agence de l’eau dans l’attente du diagnostic des réseaux dans le cadre du schéma intercommunal d’assainissement </a:t>
            </a:r>
          </a:p>
          <a:p>
            <a:pPr marL="285750" indent="-285750" algn="just">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Des régularisations exceptionnelles sur les amortissements </a:t>
            </a:r>
            <a:r>
              <a:rPr lang="fr-FR" sz="1400" b="0" dirty="0" smtClean="0">
                <a:solidFill>
                  <a:schemeClr val="tx1"/>
                </a:solidFill>
                <a:latin typeface="Arial" panose="020B0604020202020204" pitchFamily="34" charset="0"/>
                <a:cs typeface="Arial" panose="020B0604020202020204" pitchFamily="34" charset="0"/>
              </a:rPr>
              <a:t>en raison de l’achèvement de la reprise de l’actif des communes en 2022</a:t>
            </a:r>
          </a:p>
          <a:p>
            <a:pPr marL="285750" indent="-285750" algn="just">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La reprise de l’actif et du passif du SIABS </a:t>
            </a:r>
            <a:r>
              <a:rPr lang="fr-FR" sz="1400" b="0" dirty="0" smtClean="0">
                <a:solidFill>
                  <a:schemeClr val="tx1"/>
                </a:solidFill>
                <a:latin typeface="Arial" panose="020B0604020202020204" pitchFamily="34" charset="0"/>
                <a:cs typeface="Arial" panose="020B0604020202020204" pitchFamily="34" charset="0"/>
              </a:rPr>
              <a:t>pour les communes de Bougival et La Celle Saint Cloud</a:t>
            </a:r>
          </a:p>
          <a:p>
            <a:pPr marL="285750" indent="-285750" algn="just">
              <a:buFont typeface="Wingdings" panose="05000000000000000000" pitchFamily="2" charset="2"/>
              <a:buChar char="ü"/>
            </a:pPr>
            <a:r>
              <a:rPr lang="fr-FR" sz="1400" dirty="0" smtClean="0">
                <a:solidFill>
                  <a:schemeClr val="tx1"/>
                </a:solidFill>
                <a:latin typeface="Arial" panose="020B0604020202020204" pitchFamily="34" charset="0"/>
                <a:cs typeface="Arial" panose="020B0604020202020204" pitchFamily="34" charset="0"/>
              </a:rPr>
              <a:t>La participation à des projets de coopération décentralisée </a:t>
            </a:r>
            <a:r>
              <a:rPr lang="fr-FR" sz="1400" b="0" dirty="0" smtClean="0">
                <a:solidFill>
                  <a:schemeClr val="tx1"/>
                </a:solidFill>
                <a:latin typeface="Arial" panose="020B0604020202020204" pitchFamily="34" charset="0"/>
                <a:cs typeface="Arial" panose="020B0604020202020204" pitchFamily="34" charset="0"/>
              </a:rPr>
              <a:t>: 1 % des recettes de fonctionnement des budgets Régie et DSP pour des projets au Cambodge, aux Philippines et au Liban.</a:t>
            </a:r>
            <a:endParaRPr lang="fr-FR" sz="14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21</a:t>
            </a:fld>
            <a:endParaRPr lang="fr-FR" dirty="0"/>
          </a:p>
        </p:txBody>
      </p:sp>
    </p:spTree>
    <p:extLst>
      <p:ext uri="{BB962C8B-B14F-4D97-AF65-F5344CB8AC3E}">
        <p14:creationId xmlns:p14="http://schemas.microsoft.com/office/powerpoint/2010/main" val="395357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22</a:t>
            </a:fld>
            <a:endParaRPr lang="fr-FR"/>
          </a:p>
        </p:txBody>
      </p:sp>
      <p:sp>
        <p:nvSpPr>
          <p:cNvPr id="3" name="ZoneTexte 2"/>
          <p:cNvSpPr txBox="1"/>
          <p:nvPr/>
        </p:nvSpPr>
        <p:spPr>
          <a:xfrm>
            <a:off x="556592" y="451001"/>
            <a:ext cx="7355389" cy="415498"/>
          </a:xfrm>
          <a:prstGeom prst="rect">
            <a:avLst/>
          </a:prstGeom>
          <a:noFill/>
        </p:spPr>
        <p:txBody>
          <a:bodyPr wrap="square" rtlCol="0">
            <a:spAutoFit/>
          </a:bodyPr>
          <a:lstStyle/>
          <a:p>
            <a:r>
              <a:rPr lang="fr-FR" b="1" cap="all" dirty="0" smtClean="0">
                <a:solidFill>
                  <a:srgbClr val="00478A"/>
                </a:solidFill>
              </a:rPr>
              <a:t>BP </a:t>
            </a:r>
            <a:r>
              <a:rPr lang="fr-FR" b="1" cap="all" dirty="0" smtClean="0">
                <a:solidFill>
                  <a:srgbClr val="00478A"/>
                </a:solidFill>
              </a:rPr>
              <a:t>2022 budget </a:t>
            </a:r>
            <a:r>
              <a:rPr lang="fr-FR" b="1" cap="all" dirty="0">
                <a:solidFill>
                  <a:srgbClr val="00478A"/>
                </a:solidFill>
              </a:rPr>
              <a:t>annexe assainissement REGIE (Versailles</a:t>
            </a:r>
            <a:r>
              <a:rPr lang="fr-FR" b="1" cap="all" dirty="0" smtClean="0">
                <a:solidFill>
                  <a:srgbClr val="00478A"/>
                </a:solidFill>
              </a:rPr>
              <a:t>)</a:t>
            </a:r>
            <a:endParaRPr lang="fr-FR" b="1" cap="all" dirty="0">
              <a:solidFill>
                <a:srgbClr val="00478A"/>
              </a:solidFill>
            </a:endParaRPr>
          </a:p>
        </p:txBody>
      </p:sp>
      <p:pic>
        <p:nvPicPr>
          <p:cNvPr id="4" name="Image 3"/>
          <p:cNvPicPr>
            <a:picLocks noChangeAspect="1"/>
          </p:cNvPicPr>
          <p:nvPr/>
        </p:nvPicPr>
        <p:blipFill>
          <a:blip r:embed="rId3"/>
          <a:stretch>
            <a:fillRect/>
          </a:stretch>
        </p:blipFill>
        <p:spPr>
          <a:xfrm>
            <a:off x="1875005" y="1327399"/>
            <a:ext cx="7032193" cy="6084895"/>
          </a:xfrm>
          <a:prstGeom prst="rect">
            <a:avLst/>
          </a:prstGeom>
        </p:spPr>
      </p:pic>
    </p:spTree>
    <p:extLst>
      <p:ext uri="{BB962C8B-B14F-4D97-AF65-F5344CB8AC3E}">
        <p14:creationId xmlns:p14="http://schemas.microsoft.com/office/powerpoint/2010/main" val="1737923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23</a:t>
            </a:fld>
            <a:endParaRPr lang="fr-FR"/>
          </a:p>
        </p:txBody>
      </p:sp>
      <p:sp>
        <p:nvSpPr>
          <p:cNvPr id="5" name="ZoneTexte 4"/>
          <p:cNvSpPr txBox="1"/>
          <p:nvPr/>
        </p:nvSpPr>
        <p:spPr>
          <a:xfrm>
            <a:off x="556592" y="451001"/>
            <a:ext cx="7355389" cy="738664"/>
          </a:xfrm>
          <a:prstGeom prst="rect">
            <a:avLst/>
          </a:prstGeom>
          <a:noFill/>
        </p:spPr>
        <p:txBody>
          <a:bodyPr wrap="square" rtlCol="0">
            <a:spAutoFit/>
          </a:bodyPr>
          <a:lstStyle/>
          <a:p>
            <a:r>
              <a:rPr lang="fr-FR" b="1" cap="all" dirty="0" smtClean="0">
                <a:solidFill>
                  <a:srgbClr val="00478A"/>
                </a:solidFill>
              </a:rPr>
              <a:t>budget </a:t>
            </a:r>
            <a:r>
              <a:rPr lang="fr-FR" b="1" cap="all" dirty="0">
                <a:solidFill>
                  <a:srgbClr val="00478A"/>
                </a:solidFill>
              </a:rPr>
              <a:t>annexe assainissement REGIE (Versailles)</a:t>
            </a:r>
          </a:p>
          <a:p>
            <a:r>
              <a:rPr lang="fr-FR" b="1" cap="all" dirty="0" smtClean="0">
                <a:solidFill>
                  <a:srgbClr val="00478A"/>
                </a:solidFill>
              </a:rPr>
              <a:t>BP 2022 / Détails des travaux</a:t>
            </a:r>
            <a:endParaRPr lang="fr-FR" b="1" cap="all" dirty="0">
              <a:solidFill>
                <a:srgbClr val="00478A"/>
              </a:solidFill>
            </a:endParaRPr>
          </a:p>
        </p:txBody>
      </p:sp>
      <p:pic>
        <p:nvPicPr>
          <p:cNvPr id="6" name="Image 5"/>
          <p:cNvPicPr>
            <a:picLocks noChangeAspect="1"/>
          </p:cNvPicPr>
          <p:nvPr/>
        </p:nvPicPr>
        <p:blipFill>
          <a:blip r:embed="rId2"/>
          <a:stretch>
            <a:fillRect/>
          </a:stretch>
        </p:blipFill>
        <p:spPr>
          <a:xfrm>
            <a:off x="971709" y="1362014"/>
            <a:ext cx="8115300" cy="6050280"/>
          </a:xfrm>
          <a:prstGeom prst="rect">
            <a:avLst/>
          </a:prstGeom>
        </p:spPr>
      </p:pic>
    </p:spTree>
    <p:extLst>
      <p:ext uri="{BB962C8B-B14F-4D97-AF65-F5344CB8AC3E}">
        <p14:creationId xmlns:p14="http://schemas.microsoft.com/office/powerpoint/2010/main" val="250150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24</a:t>
            </a:fld>
            <a:endParaRPr lang="fr-FR" dirty="0"/>
          </a:p>
        </p:txBody>
      </p:sp>
      <p:sp>
        <p:nvSpPr>
          <p:cNvPr id="3" name="ZoneTexte 2"/>
          <p:cNvSpPr txBox="1"/>
          <p:nvPr/>
        </p:nvSpPr>
        <p:spPr>
          <a:xfrm>
            <a:off x="556592" y="451001"/>
            <a:ext cx="7355389" cy="984885"/>
          </a:xfrm>
          <a:prstGeom prst="rect">
            <a:avLst/>
          </a:prstGeom>
          <a:noFill/>
        </p:spPr>
        <p:txBody>
          <a:bodyPr wrap="square" rtlCol="0">
            <a:spAutoFit/>
          </a:bodyPr>
          <a:lstStyle/>
          <a:p>
            <a:r>
              <a:rPr lang="fr-FR" b="1" cap="all" dirty="0" smtClean="0">
                <a:solidFill>
                  <a:srgbClr val="00478A"/>
                </a:solidFill>
              </a:rPr>
              <a:t>BP </a:t>
            </a:r>
            <a:r>
              <a:rPr lang="fr-FR" b="1" cap="all" dirty="0" smtClean="0">
                <a:solidFill>
                  <a:srgbClr val="00478A"/>
                </a:solidFill>
              </a:rPr>
              <a:t>2022 budget </a:t>
            </a:r>
            <a:r>
              <a:rPr lang="fr-FR" b="1" cap="all" dirty="0">
                <a:solidFill>
                  <a:srgbClr val="00478A"/>
                </a:solidFill>
              </a:rPr>
              <a:t>annexe assainissement MARCHES</a:t>
            </a:r>
          </a:p>
          <a:p>
            <a:r>
              <a:rPr lang="fr-FR" sz="1600" dirty="0">
                <a:solidFill>
                  <a:srgbClr val="00478A"/>
                </a:solidFill>
                <a:latin typeface="Arial" panose="020B0604020202020204" pitchFamily="34" charset="0"/>
                <a:cs typeface="Arial" panose="020B0604020202020204" pitchFamily="34" charset="0"/>
              </a:rPr>
              <a:t>(Buc, Bougival, Rennemoulin, </a:t>
            </a:r>
            <a:r>
              <a:rPr lang="fr-FR" sz="1600" dirty="0" err="1">
                <a:solidFill>
                  <a:srgbClr val="00478A"/>
                </a:solidFill>
                <a:latin typeface="Arial" panose="020B0604020202020204" pitchFamily="34" charset="0"/>
                <a:cs typeface="Arial" panose="020B0604020202020204" pitchFamily="34" charset="0"/>
              </a:rPr>
              <a:t>Toussus</a:t>
            </a:r>
            <a:r>
              <a:rPr lang="fr-FR" sz="1600" dirty="0">
                <a:solidFill>
                  <a:srgbClr val="00478A"/>
                </a:solidFill>
                <a:latin typeface="Arial" panose="020B0604020202020204" pitchFamily="34" charset="0"/>
                <a:cs typeface="Arial" panose="020B0604020202020204" pitchFamily="34" charset="0"/>
              </a:rPr>
              <a:t>, Vélizy, Viroflay)</a:t>
            </a:r>
            <a:endParaRPr lang="fr-FR" sz="1600" b="1" cap="all" dirty="0">
              <a:solidFill>
                <a:srgbClr val="00478A"/>
              </a:solidFill>
            </a:endParaRPr>
          </a:p>
          <a:p>
            <a:endParaRPr lang="fr-FR" b="1" cap="all" dirty="0">
              <a:solidFill>
                <a:srgbClr val="00478A"/>
              </a:solidFill>
            </a:endParaRPr>
          </a:p>
        </p:txBody>
      </p:sp>
      <p:sp>
        <p:nvSpPr>
          <p:cNvPr id="5" name="ZoneTexte 4"/>
          <p:cNvSpPr txBox="1"/>
          <p:nvPr/>
        </p:nvSpPr>
        <p:spPr>
          <a:xfrm>
            <a:off x="84922" y="6133750"/>
            <a:ext cx="10284449" cy="1077218"/>
          </a:xfrm>
          <a:prstGeom prst="rect">
            <a:avLst/>
          </a:prstGeom>
          <a:noFill/>
        </p:spPr>
        <p:txBody>
          <a:bodyPr wrap="square" rtlCol="0">
            <a:spAutoFit/>
          </a:bodyPr>
          <a:lstStyle/>
          <a:p>
            <a:pPr marL="342900" indent="-342900">
              <a:buFont typeface="Wingdings" panose="05000000000000000000" pitchFamily="2" charset="2"/>
              <a:buChar char="ü"/>
            </a:pPr>
            <a:r>
              <a:rPr lang="fr-FR" sz="1600" dirty="0" smtClean="0">
                <a:latin typeface="Arial" panose="020B0604020202020204" pitchFamily="34" charset="0"/>
                <a:cs typeface="Arial" panose="020B0604020202020204" pitchFamily="34" charset="0"/>
              </a:rPr>
              <a:t>Budget excédentaire de 3,2</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M€ justifié partiellement par les Autorisations de Programme  votées pour les travaux à Bougival, Buc, Vélizy (2,1 M€ restant à faire sur exercices suivants), </a:t>
            </a:r>
            <a:r>
              <a:rPr lang="fr-FR" sz="1600" dirty="0" err="1" smtClean="0">
                <a:latin typeface="Arial" panose="020B0604020202020204" pitchFamily="34" charset="0"/>
                <a:cs typeface="Arial" panose="020B0604020202020204" pitchFamily="34" charset="0"/>
              </a:rPr>
              <a:t>tvx</a:t>
            </a:r>
            <a:r>
              <a:rPr lang="fr-FR" sz="1600" dirty="0" smtClean="0">
                <a:latin typeface="Arial" panose="020B0604020202020204" pitchFamily="34" charset="0"/>
                <a:cs typeface="Arial" panose="020B0604020202020204" pitchFamily="34" charset="0"/>
              </a:rPr>
              <a:t> à venir après le SDA</a:t>
            </a:r>
          </a:p>
          <a:p>
            <a:pPr marL="342900" indent="-342900">
              <a:buFont typeface="Wingdings" panose="05000000000000000000" pitchFamily="2" charset="2"/>
              <a:buChar char="ü"/>
            </a:pPr>
            <a:r>
              <a:rPr lang="fr-FR" sz="1600" dirty="0" smtClean="0">
                <a:latin typeface="Arial" panose="020B0604020202020204" pitchFamily="34" charset="0"/>
                <a:cs typeface="Arial" panose="020B0604020202020204" pitchFamily="34" charset="0"/>
              </a:rPr>
              <a:t>Contribution eaux pluviales : Viroflay. Pour les autres communes : prestations payées par le budget principal </a:t>
            </a:r>
          </a:p>
          <a:p>
            <a:pPr marL="342900" indent="-342900">
              <a:buFont typeface="Wingdings" panose="05000000000000000000" pitchFamily="2" charset="2"/>
              <a:buChar char="ü"/>
            </a:pPr>
            <a:r>
              <a:rPr lang="fr-FR" sz="1600" dirty="0" smtClean="0">
                <a:latin typeface="Arial" panose="020B0604020202020204" pitchFamily="34" charset="0"/>
                <a:cs typeface="Arial" panose="020B0604020202020204" pitchFamily="34" charset="0"/>
              </a:rPr>
              <a:t>Remboursement anticipé de l’avance de l’Agence de l’Eau issu du SIABS (0,1 M€) pour simplifier la gestion</a:t>
            </a:r>
            <a:endParaRPr lang="fr-FR" sz="1600"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1636788" y="1490599"/>
            <a:ext cx="7043354" cy="4643151"/>
          </a:xfrm>
          <a:prstGeom prst="rect">
            <a:avLst/>
          </a:prstGeom>
        </p:spPr>
      </p:pic>
    </p:spTree>
    <p:extLst>
      <p:ext uri="{BB962C8B-B14F-4D97-AF65-F5344CB8AC3E}">
        <p14:creationId xmlns:p14="http://schemas.microsoft.com/office/powerpoint/2010/main" val="267196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25</a:t>
            </a:fld>
            <a:endParaRPr lang="fr-FR"/>
          </a:p>
        </p:txBody>
      </p:sp>
      <p:sp>
        <p:nvSpPr>
          <p:cNvPr id="4" name="ZoneTexte 3"/>
          <p:cNvSpPr txBox="1"/>
          <p:nvPr/>
        </p:nvSpPr>
        <p:spPr>
          <a:xfrm>
            <a:off x="304801" y="265471"/>
            <a:ext cx="7355389" cy="738664"/>
          </a:xfrm>
          <a:prstGeom prst="rect">
            <a:avLst/>
          </a:prstGeom>
          <a:noFill/>
        </p:spPr>
        <p:txBody>
          <a:bodyPr wrap="square" rtlCol="0">
            <a:spAutoFit/>
          </a:bodyPr>
          <a:lstStyle/>
          <a:p>
            <a:r>
              <a:rPr lang="fr-FR" b="1" dirty="0" smtClean="0">
                <a:solidFill>
                  <a:srgbClr val="00478A"/>
                </a:solidFill>
              </a:rPr>
              <a:t>Budget </a:t>
            </a:r>
            <a:r>
              <a:rPr lang="fr-FR" b="1" dirty="0">
                <a:solidFill>
                  <a:srgbClr val="00478A"/>
                </a:solidFill>
              </a:rPr>
              <a:t>annexe assainissement Marchés</a:t>
            </a:r>
          </a:p>
          <a:p>
            <a:r>
              <a:rPr lang="fr-FR" b="1" dirty="0" smtClean="0">
                <a:solidFill>
                  <a:srgbClr val="00478A"/>
                </a:solidFill>
              </a:rPr>
              <a:t>BP 2022 / Détails </a:t>
            </a:r>
            <a:r>
              <a:rPr lang="fr-FR" b="1" dirty="0">
                <a:solidFill>
                  <a:srgbClr val="00478A"/>
                </a:solidFill>
              </a:rPr>
              <a:t>des travaux</a:t>
            </a:r>
          </a:p>
        </p:txBody>
      </p:sp>
      <p:pic>
        <p:nvPicPr>
          <p:cNvPr id="8" name="Image 7"/>
          <p:cNvPicPr>
            <a:picLocks noChangeAspect="1"/>
          </p:cNvPicPr>
          <p:nvPr/>
        </p:nvPicPr>
        <p:blipFill>
          <a:blip r:embed="rId2"/>
          <a:stretch>
            <a:fillRect/>
          </a:stretch>
        </p:blipFill>
        <p:spPr>
          <a:xfrm>
            <a:off x="528620" y="1888036"/>
            <a:ext cx="9367220" cy="3832044"/>
          </a:xfrm>
          <a:prstGeom prst="rect">
            <a:avLst/>
          </a:prstGeom>
        </p:spPr>
      </p:pic>
    </p:spTree>
    <p:extLst>
      <p:ext uri="{BB962C8B-B14F-4D97-AF65-F5344CB8AC3E}">
        <p14:creationId xmlns:p14="http://schemas.microsoft.com/office/powerpoint/2010/main" val="1990675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26</a:t>
            </a:fld>
            <a:endParaRPr lang="fr-FR"/>
          </a:p>
        </p:txBody>
      </p:sp>
      <p:sp>
        <p:nvSpPr>
          <p:cNvPr id="3" name="ZoneTexte 2"/>
          <p:cNvSpPr txBox="1"/>
          <p:nvPr/>
        </p:nvSpPr>
        <p:spPr>
          <a:xfrm>
            <a:off x="556592" y="107900"/>
            <a:ext cx="7355389" cy="661720"/>
          </a:xfrm>
          <a:prstGeom prst="rect">
            <a:avLst/>
          </a:prstGeom>
          <a:noFill/>
        </p:spPr>
        <p:txBody>
          <a:bodyPr wrap="square" rtlCol="0">
            <a:spAutoFit/>
          </a:bodyPr>
          <a:lstStyle/>
          <a:p>
            <a:r>
              <a:rPr lang="fr-FR" b="1" cap="all" dirty="0" smtClean="0">
                <a:solidFill>
                  <a:srgbClr val="00478A"/>
                </a:solidFill>
              </a:rPr>
              <a:t>BP </a:t>
            </a:r>
            <a:r>
              <a:rPr lang="fr-FR" b="1" cap="all" dirty="0" smtClean="0">
                <a:solidFill>
                  <a:srgbClr val="00478A"/>
                </a:solidFill>
              </a:rPr>
              <a:t>2022 budget </a:t>
            </a:r>
            <a:r>
              <a:rPr lang="fr-FR" b="1" cap="all" dirty="0">
                <a:solidFill>
                  <a:srgbClr val="00478A"/>
                </a:solidFill>
              </a:rPr>
              <a:t>annexe assainissement DSP</a:t>
            </a:r>
          </a:p>
          <a:p>
            <a:r>
              <a:rPr lang="fr-FR" sz="1600" b="1" cap="all" dirty="0">
                <a:solidFill>
                  <a:srgbClr val="00478A"/>
                </a:solidFill>
              </a:rPr>
              <a:t>(Bièvres, Bois </a:t>
            </a:r>
            <a:r>
              <a:rPr lang="fr-FR" sz="1600" b="1" cap="all" dirty="0" err="1">
                <a:solidFill>
                  <a:srgbClr val="00478A"/>
                </a:solidFill>
              </a:rPr>
              <a:t>d’arcy</a:t>
            </a:r>
            <a:r>
              <a:rPr lang="fr-FR" sz="1600" b="1" cap="all" dirty="0">
                <a:solidFill>
                  <a:srgbClr val="00478A"/>
                </a:solidFill>
              </a:rPr>
              <a:t>, </a:t>
            </a:r>
            <a:r>
              <a:rPr lang="fr-FR" sz="1600" b="1" cap="all" dirty="0" err="1">
                <a:solidFill>
                  <a:srgbClr val="00478A"/>
                </a:solidFill>
              </a:rPr>
              <a:t>Chateaufort</a:t>
            </a:r>
            <a:r>
              <a:rPr lang="fr-FR" sz="1600" b="1" cap="all" dirty="0">
                <a:solidFill>
                  <a:srgbClr val="00478A"/>
                </a:solidFill>
              </a:rPr>
              <a:t>, </a:t>
            </a:r>
            <a:r>
              <a:rPr lang="fr-FR" sz="1600" b="1" cap="all" dirty="0" err="1">
                <a:solidFill>
                  <a:srgbClr val="00478A"/>
                </a:solidFill>
              </a:rPr>
              <a:t>JOUy</a:t>
            </a:r>
            <a:r>
              <a:rPr lang="fr-FR" sz="1600" b="1" cap="all" dirty="0">
                <a:solidFill>
                  <a:srgbClr val="00478A"/>
                </a:solidFill>
              </a:rPr>
              <a:t>, Les Loges, La celle st cloud, </a:t>
            </a:r>
            <a:r>
              <a:rPr lang="fr-FR" sz="1600" b="1" cap="all" dirty="0" err="1">
                <a:solidFill>
                  <a:srgbClr val="00478A"/>
                </a:solidFill>
              </a:rPr>
              <a:t>noisy</a:t>
            </a:r>
            <a:r>
              <a:rPr lang="fr-FR" sz="1600" b="1" cap="all" dirty="0" smtClean="0">
                <a:solidFill>
                  <a:srgbClr val="00478A"/>
                </a:solidFill>
              </a:rPr>
              <a:t>)</a:t>
            </a:r>
            <a:endParaRPr lang="fr-FR" sz="1600" b="1" cap="all" dirty="0">
              <a:solidFill>
                <a:srgbClr val="00478A"/>
              </a:solidFill>
            </a:endParaRPr>
          </a:p>
        </p:txBody>
      </p:sp>
      <p:sp>
        <p:nvSpPr>
          <p:cNvPr id="5" name="ZoneTexte 4"/>
          <p:cNvSpPr txBox="1"/>
          <p:nvPr/>
        </p:nvSpPr>
        <p:spPr>
          <a:xfrm>
            <a:off x="444832" y="6686477"/>
            <a:ext cx="9296183" cy="553998"/>
          </a:xfrm>
          <a:prstGeom prst="rect">
            <a:avLst/>
          </a:prstGeom>
          <a:noFill/>
        </p:spPr>
        <p:txBody>
          <a:bodyPr wrap="square" rtlCol="0">
            <a:spAutoFit/>
          </a:bodyPr>
          <a:lstStyle/>
          <a:p>
            <a:pPr marL="342900" indent="-342900">
              <a:buFont typeface="Wingdings" panose="05000000000000000000" pitchFamily="2" charset="2"/>
              <a:buChar char="ü"/>
            </a:pPr>
            <a:r>
              <a:rPr lang="fr-FR" sz="1500" dirty="0" smtClean="0">
                <a:latin typeface="Arial" panose="020B0604020202020204" pitchFamily="34" charset="0"/>
                <a:cs typeface="Arial" panose="020B0604020202020204" pitchFamily="34" charset="0"/>
              </a:rPr>
              <a:t>Pas de contribution eaux pluviales : payé directement sur le budget principal</a:t>
            </a:r>
          </a:p>
          <a:p>
            <a:pPr marL="342900" indent="-342900">
              <a:buFont typeface="Wingdings" panose="05000000000000000000" pitchFamily="2" charset="2"/>
              <a:buChar char="ü"/>
            </a:pPr>
            <a:r>
              <a:rPr lang="fr-FR" sz="1500" dirty="0" smtClean="0">
                <a:latin typeface="Arial" panose="020B0604020202020204" pitchFamily="34" charset="0"/>
                <a:cs typeface="Arial" panose="020B0604020202020204" pitchFamily="34" charset="0"/>
              </a:rPr>
              <a:t>Montant </a:t>
            </a:r>
            <a:r>
              <a:rPr lang="fr-FR" sz="1500" dirty="0" err="1" smtClean="0">
                <a:latin typeface="Arial" panose="020B0604020202020204" pitchFamily="34" charset="0"/>
                <a:cs typeface="Arial" panose="020B0604020202020204" pitchFamily="34" charset="0"/>
              </a:rPr>
              <a:t>tvx</a:t>
            </a:r>
            <a:r>
              <a:rPr lang="fr-FR" sz="1500" dirty="0" smtClean="0">
                <a:latin typeface="Arial" panose="020B0604020202020204" pitchFamily="34" charset="0"/>
                <a:cs typeface="Arial" panose="020B0604020202020204" pitchFamily="34" charset="0"/>
              </a:rPr>
              <a:t> + études de 3,7 M€, dont 3,4 M€ provenant du solde des AP votés.</a:t>
            </a:r>
          </a:p>
        </p:txBody>
      </p:sp>
      <p:pic>
        <p:nvPicPr>
          <p:cNvPr id="8" name="Image 7"/>
          <p:cNvPicPr>
            <a:picLocks noChangeAspect="1"/>
          </p:cNvPicPr>
          <p:nvPr/>
        </p:nvPicPr>
        <p:blipFill>
          <a:blip r:embed="rId2"/>
          <a:stretch>
            <a:fillRect/>
          </a:stretch>
        </p:blipFill>
        <p:spPr>
          <a:xfrm>
            <a:off x="1782859" y="1092786"/>
            <a:ext cx="7181990" cy="5421872"/>
          </a:xfrm>
          <a:prstGeom prst="rect">
            <a:avLst/>
          </a:prstGeom>
        </p:spPr>
      </p:pic>
    </p:spTree>
    <p:extLst>
      <p:ext uri="{BB962C8B-B14F-4D97-AF65-F5344CB8AC3E}">
        <p14:creationId xmlns:p14="http://schemas.microsoft.com/office/powerpoint/2010/main" val="890272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27</a:t>
            </a:fld>
            <a:endParaRPr lang="fr-FR"/>
          </a:p>
        </p:txBody>
      </p:sp>
      <p:sp>
        <p:nvSpPr>
          <p:cNvPr id="4" name="ZoneTexte 3"/>
          <p:cNvSpPr txBox="1"/>
          <p:nvPr/>
        </p:nvSpPr>
        <p:spPr>
          <a:xfrm>
            <a:off x="304801" y="265471"/>
            <a:ext cx="7355389" cy="738664"/>
          </a:xfrm>
          <a:prstGeom prst="rect">
            <a:avLst/>
          </a:prstGeom>
          <a:noFill/>
        </p:spPr>
        <p:txBody>
          <a:bodyPr wrap="square" rtlCol="0">
            <a:spAutoFit/>
          </a:bodyPr>
          <a:lstStyle/>
          <a:p>
            <a:r>
              <a:rPr lang="fr-FR" b="1" dirty="0" smtClean="0">
                <a:solidFill>
                  <a:srgbClr val="00478A"/>
                </a:solidFill>
              </a:rPr>
              <a:t>Budget </a:t>
            </a:r>
            <a:r>
              <a:rPr lang="fr-FR" b="1" dirty="0">
                <a:solidFill>
                  <a:srgbClr val="00478A"/>
                </a:solidFill>
              </a:rPr>
              <a:t>annexe assainissement DSP</a:t>
            </a:r>
          </a:p>
          <a:p>
            <a:r>
              <a:rPr lang="fr-FR" b="1" dirty="0" smtClean="0">
                <a:solidFill>
                  <a:srgbClr val="00478A"/>
                </a:solidFill>
              </a:rPr>
              <a:t>BP 2022 / Détails </a:t>
            </a:r>
            <a:r>
              <a:rPr lang="fr-FR" b="1" dirty="0">
                <a:solidFill>
                  <a:srgbClr val="00478A"/>
                </a:solidFill>
              </a:rPr>
              <a:t>des travaux</a:t>
            </a:r>
          </a:p>
        </p:txBody>
      </p:sp>
      <p:pic>
        <p:nvPicPr>
          <p:cNvPr id="7" name="Image 6"/>
          <p:cNvPicPr>
            <a:picLocks noChangeAspect="1"/>
          </p:cNvPicPr>
          <p:nvPr/>
        </p:nvPicPr>
        <p:blipFill>
          <a:blip r:embed="rId2"/>
          <a:stretch>
            <a:fillRect/>
          </a:stretch>
        </p:blipFill>
        <p:spPr>
          <a:xfrm>
            <a:off x="3799883" y="791088"/>
            <a:ext cx="5872595" cy="6621206"/>
          </a:xfrm>
          <a:prstGeom prst="rect">
            <a:avLst/>
          </a:prstGeom>
        </p:spPr>
      </p:pic>
    </p:spTree>
    <p:extLst>
      <p:ext uri="{BB962C8B-B14F-4D97-AF65-F5344CB8AC3E}">
        <p14:creationId xmlns:p14="http://schemas.microsoft.com/office/powerpoint/2010/main" val="178879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Orientations budgétaires 2022</a:t>
            </a:r>
            <a:endParaRPr lang="fr-FR" dirty="0"/>
          </a:p>
        </p:txBody>
      </p:sp>
      <p:sp>
        <p:nvSpPr>
          <p:cNvPr id="4" name="Espace réservé du numéro de diapositive 3"/>
          <p:cNvSpPr>
            <a:spLocks noGrp="1"/>
          </p:cNvSpPr>
          <p:nvPr>
            <p:ph type="sldNum" sz="quarter" idx="12"/>
          </p:nvPr>
        </p:nvSpPr>
        <p:spPr/>
        <p:txBody>
          <a:bodyPr/>
          <a:lstStyle/>
          <a:p>
            <a:fld id="{CC2EC659-6570-4245-883E-3D337A3E5F55}" type="slidenum">
              <a:rPr lang="fr-FR" smtClean="0"/>
              <a:t>3</a:t>
            </a:fld>
            <a:endParaRPr lang="fr-FR" dirty="0"/>
          </a:p>
        </p:txBody>
      </p:sp>
      <p:sp>
        <p:nvSpPr>
          <p:cNvPr id="5" name="Espace réservé du texte 4"/>
          <p:cNvSpPr>
            <a:spLocks noGrp="1"/>
          </p:cNvSpPr>
          <p:nvPr>
            <p:ph type="body" sz="quarter" idx="13"/>
          </p:nvPr>
        </p:nvSpPr>
        <p:spPr>
          <a:xfrm>
            <a:off x="924731" y="2391646"/>
            <a:ext cx="9516570" cy="5047119"/>
          </a:xfrm>
        </p:spPr>
        <p:txBody>
          <a:bodyPr vert="horz" lIns="104287" tIns="52144" rIns="104287" bIns="52144" rtlCol="0" anchor="t">
            <a:noAutofit/>
          </a:bodyPr>
          <a:lstStyle/>
          <a:p>
            <a:pPr marL="847090" lvl="1" indent="-325755">
              <a:buFont typeface="Arial" panose="020B0604020202020204" pitchFamily="34" charset="0"/>
              <a:buChar char="•"/>
              <a:defRPr/>
            </a:pPr>
            <a:r>
              <a:rPr lang="fr-FR" altLang="fr-FR" sz="1500" b="1" dirty="0" smtClean="0">
                <a:solidFill>
                  <a:schemeClr val="tx1"/>
                </a:solidFill>
              </a:rPr>
              <a:t>Bonne </a:t>
            </a:r>
            <a:r>
              <a:rPr lang="fr-FR" altLang="fr-FR" sz="1500" b="1" dirty="0">
                <a:solidFill>
                  <a:schemeClr val="tx1"/>
                </a:solidFill>
              </a:rPr>
              <a:t>gestion des finances de l’intercommunalité </a:t>
            </a:r>
            <a:r>
              <a:rPr lang="fr-FR" altLang="fr-FR" sz="1500" dirty="0">
                <a:solidFill>
                  <a:schemeClr val="tx1"/>
                </a:solidFill>
              </a:rPr>
              <a:t>(stabilité fiscale depuis 2010, maîtrise des dépenses et de l’endettement, </a:t>
            </a:r>
            <a:r>
              <a:rPr lang="fr-FR" altLang="fr-FR" sz="1500" dirty="0" smtClean="0">
                <a:solidFill>
                  <a:schemeClr val="tx1"/>
                </a:solidFill>
              </a:rPr>
              <a:t>mutualisation)</a:t>
            </a:r>
          </a:p>
          <a:p>
            <a:pPr marL="847090" lvl="1" indent="-325755">
              <a:buFont typeface="Arial" panose="020B0604020202020204" pitchFamily="34" charset="0"/>
              <a:buChar char="•"/>
              <a:defRPr/>
            </a:pPr>
            <a:r>
              <a:rPr lang="fr-FR" altLang="fr-FR" sz="1500" b="1" dirty="0" smtClean="0">
                <a:solidFill>
                  <a:schemeClr val="tx1"/>
                </a:solidFill>
              </a:rPr>
              <a:t>Exercice </a:t>
            </a:r>
            <a:r>
              <a:rPr lang="fr-FR" altLang="fr-FR" sz="1500" b="1" dirty="0">
                <a:solidFill>
                  <a:schemeClr val="tx1"/>
                </a:solidFill>
              </a:rPr>
              <a:t>des compétences propres avec un haut niveau de services (déchets, enseignement musical, transports collectifs routiers, </a:t>
            </a:r>
            <a:r>
              <a:rPr lang="fr-FR" altLang="fr-FR" sz="1500" b="1" dirty="0" err="1">
                <a:solidFill>
                  <a:schemeClr val="tx1"/>
                </a:solidFill>
              </a:rPr>
              <a:t>vidéoprotection</a:t>
            </a:r>
            <a:r>
              <a:rPr lang="fr-FR" altLang="fr-FR" sz="1500" b="1" dirty="0" smtClean="0">
                <a:solidFill>
                  <a:schemeClr val="tx1"/>
                </a:solidFill>
              </a:rPr>
              <a:t>)</a:t>
            </a:r>
          </a:p>
          <a:p>
            <a:pPr marL="847090" lvl="1" indent="-325755">
              <a:buFont typeface="Arial" panose="020B0604020202020204" pitchFamily="34" charset="0"/>
              <a:buChar char="•"/>
              <a:defRPr/>
            </a:pPr>
            <a:r>
              <a:rPr lang="fr-FR" altLang="fr-FR" sz="1500" b="1" dirty="0" smtClean="0">
                <a:solidFill>
                  <a:schemeClr val="tx1"/>
                </a:solidFill>
              </a:rPr>
              <a:t>Transfert de l’office de tourisme de Versailles à l’intercommunalité au 1</a:t>
            </a:r>
            <a:r>
              <a:rPr lang="fr-FR" altLang="fr-FR" sz="1500" b="1" baseline="30000" dirty="0" smtClean="0">
                <a:solidFill>
                  <a:schemeClr val="tx1"/>
                </a:solidFill>
              </a:rPr>
              <a:t>er</a:t>
            </a:r>
            <a:r>
              <a:rPr lang="fr-FR" altLang="fr-FR" sz="1500" b="1" dirty="0" smtClean="0">
                <a:solidFill>
                  <a:schemeClr val="tx1"/>
                </a:solidFill>
              </a:rPr>
              <a:t> mai 2022 : </a:t>
            </a:r>
            <a:r>
              <a:rPr lang="fr-FR" altLang="fr-FR" sz="1500" dirty="0" smtClean="0">
                <a:solidFill>
                  <a:schemeClr val="tx1"/>
                </a:solidFill>
              </a:rPr>
              <a:t>dissolution des offices de tourisme de Versailles, Bougival et Jouy pour créer un unique office de tourisme intercommunal</a:t>
            </a:r>
            <a:endParaRPr lang="fr-FR" altLang="fr-FR" sz="1500" dirty="0">
              <a:solidFill>
                <a:schemeClr val="tx1"/>
              </a:solidFill>
            </a:endParaRPr>
          </a:p>
          <a:p>
            <a:pPr marL="847090" lvl="1" indent="-325755">
              <a:buFont typeface="Arial" panose="020B0604020202020204" pitchFamily="34" charset="0"/>
              <a:buChar char="•"/>
              <a:defRPr/>
            </a:pPr>
            <a:r>
              <a:rPr lang="fr-FR" altLang="fr-FR" sz="1500" b="1" dirty="0" smtClean="0">
                <a:solidFill>
                  <a:schemeClr val="tx1"/>
                </a:solidFill>
              </a:rPr>
              <a:t>Soutien confirmé des communes :</a:t>
            </a:r>
          </a:p>
          <a:p>
            <a:pPr lvl="1" indent="0">
              <a:buNone/>
            </a:pPr>
            <a:r>
              <a:rPr lang="fr-FR" sz="1500" dirty="0" smtClean="0">
                <a:solidFill>
                  <a:schemeClr val="tx1"/>
                </a:solidFill>
              </a:rPr>
              <a:t>maintien </a:t>
            </a:r>
            <a:r>
              <a:rPr lang="fr-FR" sz="1500" dirty="0">
                <a:solidFill>
                  <a:schemeClr val="tx1"/>
                </a:solidFill>
              </a:rPr>
              <a:t>des attributions de compensation des </a:t>
            </a:r>
            <a:r>
              <a:rPr lang="fr-FR" sz="1500" dirty="0" smtClean="0">
                <a:solidFill>
                  <a:schemeClr val="tx1"/>
                </a:solidFill>
              </a:rPr>
              <a:t>communes, retour incitatif aux communes, </a:t>
            </a:r>
            <a:r>
              <a:rPr lang="fr-FR" altLang="fr-FR" sz="1500" dirty="0" smtClean="0">
                <a:solidFill>
                  <a:schemeClr val="tx1"/>
                </a:solidFill>
              </a:rPr>
              <a:t>outil SIG, </a:t>
            </a:r>
            <a:endParaRPr lang="fr-FR" altLang="fr-FR" sz="1500" b="1" dirty="0" smtClean="0">
              <a:solidFill>
                <a:schemeClr val="tx1"/>
              </a:solidFill>
              <a:latin typeface="Arial" panose="020B0604020202020204" pitchFamily="34" charset="0"/>
              <a:cs typeface="Arial" panose="020B0604020202020204" pitchFamily="34" charset="0"/>
            </a:endParaRPr>
          </a:p>
          <a:p>
            <a:pPr marL="807085" lvl="1" indent="-285750">
              <a:buFont typeface="Arial" panose="020B0604020202020204" pitchFamily="34" charset="0"/>
              <a:buChar char="•"/>
              <a:defRPr/>
            </a:pPr>
            <a:r>
              <a:rPr lang="fr-FR" altLang="fr-FR" sz="1500" b="1" dirty="0" smtClean="0">
                <a:solidFill>
                  <a:schemeClr val="tx1"/>
                </a:solidFill>
                <a:latin typeface="Arial" panose="020B0604020202020204" pitchFamily="34" charset="0"/>
                <a:cs typeface="Arial" panose="020B0604020202020204" pitchFamily="34" charset="0"/>
              </a:rPr>
              <a:t>Maintien de l’épargne de gestion malgré la forte croissance des dépenses de fonctionnement liées à la gestion des déchets grâce à des recettes fiscales dynamiques</a:t>
            </a:r>
          </a:p>
          <a:p>
            <a:pPr marL="807085" lvl="1" indent="-285750">
              <a:buFont typeface="Arial" panose="020B0604020202020204" pitchFamily="34" charset="0"/>
              <a:buChar char="•"/>
              <a:defRPr/>
            </a:pPr>
            <a:r>
              <a:rPr lang="fr-FR" altLang="fr-FR" sz="1500" b="1" dirty="0" smtClean="0">
                <a:solidFill>
                  <a:schemeClr val="tx1"/>
                </a:solidFill>
                <a:latin typeface="Arial" panose="020B0604020202020204" pitchFamily="34" charset="0"/>
                <a:cs typeface="Arial" panose="020B0604020202020204" pitchFamily="34" charset="0"/>
              </a:rPr>
              <a:t>Prise en charge budgétaire de la sortie du SYCTOM (6,9 M€) au 1</a:t>
            </a:r>
            <a:r>
              <a:rPr lang="fr-FR" altLang="fr-FR" sz="1500" b="1" baseline="30000" dirty="0" smtClean="0">
                <a:solidFill>
                  <a:schemeClr val="tx1"/>
                </a:solidFill>
                <a:latin typeface="Arial" panose="020B0604020202020204" pitchFamily="34" charset="0"/>
                <a:cs typeface="Arial" panose="020B0604020202020204" pitchFamily="34" charset="0"/>
              </a:rPr>
              <a:t>er</a:t>
            </a:r>
            <a:r>
              <a:rPr lang="fr-FR" altLang="fr-FR" sz="1500" b="1" dirty="0" smtClean="0">
                <a:solidFill>
                  <a:schemeClr val="tx1"/>
                </a:solidFill>
                <a:latin typeface="Arial" panose="020B0604020202020204" pitchFamily="34" charset="0"/>
                <a:cs typeface="Arial" panose="020B0604020202020204" pitchFamily="34" charset="0"/>
              </a:rPr>
              <a:t> janvier 2022 permettant des économies de fonctionnement </a:t>
            </a:r>
          </a:p>
          <a:p>
            <a:pPr marL="807085" lvl="1" indent="-285750">
              <a:buFont typeface="Arial" panose="020B0604020202020204" pitchFamily="34" charset="0"/>
              <a:buChar char="•"/>
              <a:defRPr/>
            </a:pPr>
            <a:r>
              <a:rPr lang="fr-FR" sz="1500" b="1" dirty="0" smtClean="0">
                <a:solidFill>
                  <a:schemeClr val="tx1"/>
                </a:solidFill>
              </a:rPr>
              <a:t>Financement des investissements par un recours à l’emprunt </a:t>
            </a:r>
            <a:r>
              <a:rPr lang="fr-FR" sz="1500" b="1" smtClean="0">
                <a:solidFill>
                  <a:schemeClr val="tx1"/>
                </a:solidFill>
              </a:rPr>
              <a:t>de 11,5 </a:t>
            </a:r>
            <a:r>
              <a:rPr lang="fr-FR" sz="1500" b="1" dirty="0" smtClean="0">
                <a:solidFill>
                  <a:schemeClr val="tx1"/>
                </a:solidFill>
              </a:rPr>
              <a:t>M€ incluant les 5 M€ contractualisés en 2021 non mobilisé (12,9 M€ prévus lors du DOB)</a:t>
            </a:r>
          </a:p>
          <a:p>
            <a:pPr marL="807085" lvl="1" indent="-285750">
              <a:buFont typeface="Arial" panose="020B0604020202020204" pitchFamily="34" charset="0"/>
              <a:buChar char="•"/>
              <a:defRPr/>
            </a:pPr>
            <a:endParaRPr lang="fr-FR" altLang="fr-FR" sz="1500" b="1" dirty="0" smtClean="0">
              <a:solidFill>
                <a:schemeClr val="tx1"/>
              </a:solidFill>
              <a:latin typeface="Arial" panose="020B0604020202020204" pitchFamily="34" charset="0"/>
              <a:cs typeface="Arial" panose="020B0604020202020204" pitchFamily="34" charset="0"/>
            </a:endParaRPr>
          </a:p>
          <a:p>
            <a:pPr marL="807085" lvl="1" indent="-285750">
              <a:buFont typeface="Arial" panose="020B0604020202020204" pitchFamily="34" charset="0"/>
              <a:buChar char="•"/>
              <a:defRPr/>
            </a:pPr>
            <a:endParaRPr lang="fr-FR" altLang="fr-FR" sz="1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556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Esquisse du budget 2022</a:t>
            </a:r>
            <a:endParaRPr lang="fr-FR" dirty="0"/>
          </a:p>
        </p:txBody>
      </p:sp>
      <p:sp>
        <p:nvSpPr>
          <p:cNvPr id="3" name="Espace réservé du numéro de diapositive 2"/>
          <p:cNvSpPr>
            <a:spLocks noGrp="1"/>
          </p:cNvSpPr>
          <p:nvPr>
            <p:ph type="sldNum" sz="quarter" idx="12"/>
          </p:nvPr>
        </p:nvSpPr>
        <p:spPr/>
        <p:txBody>
          <a:bodyPr/>
          <a:lstStyle/>
          <a:p>
            <a:fld id="{AED0BDFC-36D5-124E-8CE8-41F78FD14EC5}" type="slidenum">
              <a:rPr lang="fr-FR" smtClean="0"/>
              <a:pPr/>
              <a:t>4</a:t>
            </a:fld>
            <a:endParaRPr lang="fr-FR" dirty="0"/>
          </a:p>
        </p:txBody>
      </p:sp>
      <p:pic>
        <p:nvPicPr>
          <p:cNvPr id="4" name="Image 3"/>
          <p:cNvPicPr>
            <a:picLocks noChangeAspect="1"/>
          </p:cNvPicPr>
          <p:nvPr/>
        </p:nvPicPr>
        <p:blipFill>
          <a:blip r:embed="rId2"/>
          <a:stretch>
            <a:fillRect/>
          </a:stretch>
        </p:blipFill>
        <p:spPr>
          <a:xfrm>
            <a:off x="584292" y="2681286"/>
            <a:ext cx="9585527" cy="3045745"/>
          </a:xfrm>
          <a:prstGeom prst="rect">
            <a:avLst/>
          </a:prstGeom>
        </p:spPr>
      </p:pic>
    </p:spTree>
    <p:extLst>
      <p:ext uri="{BB962C8B-B14F-4D97-AF65-F5344CB8AC3E}">
        <p14:creationId xmlns:p14="http://schemas.microsoft.com/office/powerpoint/2010/main" val="2440576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5065" y="2692844"/>
            <a:ext cx="4989312" cy="615290"/>
          </a:xfrm>
        </p:spPr>
        <p:txBody>
          <a:bodyPr>
            <a:noAutofit/>
          </a:bodyPr>
          <a:lstStyle/>
          <a:p>
            <a:r>
              <a:rPr lang="fr-FR" sz="2200" dirty="0"/>
              <a:t>Le résultat de l’exercice </a:t>
            </a:r>
            <a:r>
              <a:rPr lang="fr-FR" sz="2200" dirty="0" smtClean="0"/>
              <a:t>2021</a:t>
            </a:r>
            <a:endParaRPr lang="fr-FR" sz="2200" dirty="0"/>
          </a:p>
        </p:txBody>
      </p:sp>
      <p:sp>
        <p:nvSpPr>
          <p:cNvPr id="3" name="Espace réservé du numéro de diapositive 2"/>
          <p:cNvSpPr>
            <a:spLocks noGrp="1"/>
          </p:cNvSpPr>
          <p:nvPr>
            <p:ph type="sldNum" sz="quarter" idx="12"/>
          </p:nvPr>
        </p:nvSpPr>
        <p:spPr/>
        <p:txBody>
          <a:bodyPr/>
          <a:lstStyle/>
          <a:p>
            <a:fld id="{AED0BDFC-36D5-124E-8CE8-41F78FD14EC5}" type="slidenum">
              <a:rPr lang="fr-FR" smtClean="0"/>
              <a:pPr/>
              <a:t>5</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1988234130"/>
              </p:ext>
            </p:extLst>
          </p:nvPr>
        </p:nvGraphicFramePr>
        <p:xfrm>
          <a:off x="147995" y="2867116"/>
          <a:ext cx="4379399" cy="2852851"/>
        </p:xfrm>
        <a:graphic>
          <a:graphicData uri="http://schemas.openxmlformats.org/drawingml/2006/table">
            <a:tbl>
              <a:tblPr/>
              <a:tblGrid>
                <a:gridCol w="3116528">
                  <a:extLst>
                    <a:ext uri="{9D8B030D-6E8A-4147-A177-3AD203B41FA5}">
                      <a16:colId xmlns:a16="http://schemas.microsoft.com/office/drawing/2014/main" val="20000"/>
                    </a:ext>
                  </a:extLst>
                </a:gridCol>
                <a:gridCol w="1262871">
                  <a:extLst>
                    <a:ext uri="{9D8B030D-6E8A-4147-A177-3AD203B41FA5}">
                      <a16:colId xmlns:a16="http://schemas.microsoft.com/office/drawing/2014/main" val="20001"/>
                    </a:ext>
                  </a:extLst>
                </a:gridCol>
              </a:tblGrid>
              <a:tr h="535652">
                <a:tc>
                  <a:txBody>
                    <a:bodyPr/>
                    <a:lstStyle/>
                    <a:p>
                      <a:pPr algn="l" fontAlgn="ctr"/>
                      <a:endParaRPr lang="fr-FR" sz="18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fr-FR" sz="1800" b="1" i="0" u="none" strike="noStrike" dirty="0">
                          <a:solidFill>
                            <a:schemeClr val="tx1"/>
                          </a:solidFill>
                          <a:latin typeface="Arial"/>
                        </a:rPr>
                        <a:t>en millions d’euros</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33087">
                <a:tc>
                  <a:txBody>
                    <a:bodyPr/>
                    <a:lstStyle/>
                    <a:p>
                      <a:pPr algn="l" fontAlgn="ctr"/>
                      <a:r>
                        <a:rPr lang="fr-FR" sz="1800" b="1" i="0" u="none" strike="noStrike" dirty="0">
                          <a:solidFill>
                            <a:schemeClr val="tx1"/>
                          </a:solidFill>
                          <a:latin typeface="Arial"/>
                        </a:rPr>
                        <a:t>Résultat  de fonctionnement        (Excédent  </a:t>
                      </a:r>
                      <a:r>
                        <a:rPr lang="fr-FR" sz="1800" b="1" i="0" u="none" strike="noStrike" dirty="0" smtClean="0">
                          <a:solidFill>
                            <a:schemeClr val="tx1"/>
                          </a:solidFill>
                          <a:latin typeface="Arial"/>
                        </a:rPr>
                        <a:t>2020 </a:t>
                      </a:r>
                      <a:r>
                        <a:rPr lang="fr-FR" sz="1800" b="1" i="0" u="none" strike="noStrike" dirty="0">
                          <a:solidFill>
                            <a:schemeClr val="tx1"/>
                          </a:solidFill>
                          <a:latin typeface="Arial"/>
                        </a:rPr>
                        <a:t>+ R - D)</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800" b="1" i="0" u="none" strike="noStrike" dirty="0">
                          <a:solidFill>
                            <a:schemeClr val="tx1"/>
                          </a:solidFill>
                          <a:latin typeface="Arial"/>
                        </a:rPr>
                        <a:t>   + </a:t>
                      </a:r>
                      <a:r>
                        <a:rPr lang="fr-FR" sz="1800" b="1" i="0" u="none" strike="noStrike" dirty="0" smtClean="0">
                          <a:solidFill>
                            <a:schemeClr val="tx1"/>
                          </a:solidFill>
                          <a:latin typeface="Arial"/>
                        </a:rPr>
                        <a:t>9,6 </a:t>
                      </a:r>
                      <a:r>
                        <a:rPr lang="fr-FR" sz="1800" b="1" i="0" u="none" strike="noStrike" dirty="0">
                          <a:solidFill>
                            <a:schemeClr val="tx1"/>
                          </a:solidFill>
                          <a:latin typeface="Arial"/>
                        </a:rPr>
                        <a:t>M€   </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4624">
                <a:tc>
                  <a:txBody>
                    <a:bodyPr/>
                    <a:lstStyle/>
                    <a:p>
                      <a:pPr algn="l" fontAlgn="ctr"/>
                      <a:r>
                        <a:rPr lang="fr-FR" sz="1800" b="1" i="0" u="none" strike="noStrike">
                          <a:solidFill>
                            <a:schemeClr val="tx1"/>
                          </a:solidFill>
                          <a:latin typeface="Arial"/>
                        </a:rPr>
                        <a:t>Besoin de financement</a:t>
                      </a:r>
                      <a:r>
                        <a:rPr lang="fr-FR" sz="1800" b="1" i="0" u="none" strike="noStrike" baseline="0">
                          <a:solidFill>
                            <a:schemeClr val="tx1"/>
                          </a:solidFill>
                          <a:latin typeface="Arial"/>
                        </a:rPr>
                        <a:t> des investissements</a:t>
                      </a:r>
                    </a:p>
                    <a:p>
                      <a:pPr algn="l" fontAlgn="ctr"/>
                      <a:r>
                        <a:rPr lang="fr-FR" sz="1800" b="1" i="0" u="none" strike="noStrike" baseline="0">
                          <a:solidFill>
                            <a:schemeClr val="tx1"/>
                          </a:solidFill>
                          <a:latin typeface="Arial"/>
                        </a:rPr>
                        <a:t>(Restes à réaliser inclus)</a:t>
                      </a:r>
                      <a:r>
                        <a:rPr lang="fr-FR" sz="1800" b="1" i="0" u="none" strike="noStrike">
                          <a:solidFill>
                            <a:schemeClr val="tx1"/>
                          </a:solidFill>
                          <a:latin typeface="Arial"/>
                        </a:rPr>
                        <a:t> </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800" b="1" i="0" u="none" strike="noStrike" dirty="0">
                          <a:solidFill>
                            <a:schemeClr val="tx1"/>
                          </a:solidFill>
                          <a:latin typeface="Arial"/>
                        </a:rPr>
                        <a:t>    -</a:t>
                      </a:r>
                      <a:r>
                        <a:rPr lang="fr-FR" sz="1800" b="1" i="0" u="none" strike="noStrike" baseline="0" dirty="0">
                          <a:solidFill>
                            <a:schemeClr val="tx1"/>
                          </a:solidFill>
                          <a:latin typeface="Arial"/>
                        </a:rPr>
                        <a:t> </a:t>
                      </a:r>
                      <a:r>
                        <a:rPr lang="fr-FR" sz="1800" b="1" i="0" u="none" strike="noStrike" baseline="0" dirty="0" smtClean="0">
                          <a:solidFill>
                            <a:schemeClr val="tx1"/>
                          </a:solidFill>
                          <a:latin typeface="Arial"/>
                        </a:rPr>
                        <a:t>0,3 M</a:t>
                      </a:r>
                      <a:r>
                        <a:rPr lang="fr-FR" sz="1800" b="1" i="0" u="none" strike="noStrike" baseline="0" dirty="0">
                          <a:solidFill>
                            <a:schemeClr val="tx1"/>
                          </a:solidFill>
                          <a:latin typeface="Arial"/>
                        </a:rPr>
                        <a:t>€</a:t>
                      </a:r>
                      <a:r>
                        <a:rPr lang="fr-FR" sz="1800" b="1" i="0" u="none" strike="noStrike" dirty="0">
                          <a:solidFill>
                            <a:schemeClr val="tx1"/>
                          </a:solidFill>
                          <a:latin typeface="Arial"/>
                        </a:rPr>
                        <a:t>   </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1099">
                <a:tc>
                  <a:txBody>
                    <a:bodyPr/>
                    <a:lstStyle/>
                    <a:p>
                      <a:pPr algn="l" fontAlgn="ctr"/>
                      <a:r>
                        <a:rPr lang="fr-FR" sz="1800" b="1" i="0" u="none" strike="noStrike" dirty="0">
                          <a:solidFill>
                            <a:schemeClr val="tx1"/>
                          </a:solidFill>
                          <a:latin typeface="Arial"/>
                        </a:rPr>
                        <a:t>Excédent</a:t>
                      </a:r>
                      <a:r>
                        <a:rPr lang="fr-FR" sz="1800" b="1" i="0" u="none" strike="noStrike" baseline="0" dirty="0">
                          <a:solidFill>
                            <a:schemeClr val="tx1"/>
                          </a:solidFill>
                          <a:latin typeface="Arial"/>
                        </a:rPr>
                        <a:t> net reporté en fonctionnement au BP </a:t>
                      </a:r>
                      <a:r>
                        <a:rPr lang="fr-FR" sz="1800" b="1" i="0" u="none" strike="noStrike" baseline="0" dirty="0" smtClean="0">
                          <a:solidFill>
                            <a:schemeClr val="tx1"/>
                          </a:solidFill>
                          <a:latin typeface="Arial"/>
                        </a:rPr>
                        <a:t>2022</a:t>
                      </a:r>
                      <a:endParaRPr lang="fr-FR" sz="18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800" b="1" i="0" u="none" strike="noStrike" dirty="0" smtClean="0">
                          <a:solidFill>
                            <a:schemeClr val="tx1"/>
                          </a:solidFill>
                          <a:latin typeface="Arial"/>
                        </a:rPr>
                        <a:t>+ 9,3 M</a:t>
                      </a:r>
                      <a:r>
                        <a:rPr lang="fr-FR" sz="1800" b="1" i="0" u="none" strike="noStrike" dirty="0">
                          <a:solidFill>
                            <a:schemeClr val="tx1"/>
                          </a:solidFill>
                          <a:latin typeface="Arial"/>
                        </a:rPr>
                        <a:t>€</a:t>
                      </a: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ZoneTexte 4"/>
          <p:cNvSpPr txBox="1"/>
          <p:nvPr/>
        </p:nvSpPr>
        <p:spPr>
          <a:xfrm>
            <a:off x="4748981" y="3696929"/>
            <a:ext cx="5479001" cy="3647152"/>
          </a:xfrm>
          <a:prstGeom prst="rect">
            <a:avLst/>
          </a:prstGeom>
          <a:noFill/>
        </p:spPr>
        <p:txBody>
          <a:bodyPr wrap="square" rtlCol="0">
            <a:spAutoFit/>
          </a:bodyPr>
          <a:lstStyle/>
          <a:p>
            <a:r>
              <a:rPr lang="fr-FR" dirty="0"/>
              <a:t>Le résultat de fonctionnement 2021 </a:t>
            </a:r>
            <a:r>
              <a:rPr lang="fr-FR" dirty="0" smtClean="0"/>
              <a:t>(9,6 </a:t>
            </a:r>
            <a:r>
              <a:rPr lang="fr-FR" dirty="0"/>
              <a:t>M€) est identique à 2020 </a:t>
            </a:r>
            <a:r>
              <a:rPr lang="fr-FR" dirty="0" smtClean="0"/>
              <a:t>(9,1 </a:t>
            </a:r>
            <a:r>
              <a:rPr lang="fr-FR" dirty="0"/>
              <a:t>M€</a:t>
            </a:r>
            <a:r>
              <a:rPr lang="fr-FR" dirty="0" smtClean="0"/>
              <a:t>).</a:t>
            </a:r>
          </a:p>
          <a:p>
            <a:endParaRPr lang="fr-FR" dirty="0"/>
          </a:p>
          <a:p>
            <a:r>
              <a:rPr lang="fr-FR" dirty="0" smtClean="0"/>
              <a:t>Le besoin de financement des investissements est quasiment nul en 2021 (0,3 M€) en raison de la </a:t>
            </a:r>
            <a:r>
              <a:rPr lang="fr-FR" dirty="0"/>
              <a:t>souscription d’un emprunt de 5 M€ en décembre 2021 non mobilisé à ce jour.</a:t>
            </a:r>
          </a:p>
          <a:p>
            <a:endParaRPr lang="fr-FR" dirty="0"/>
          </a:p>
          <a:p>
            <a:r>
              <a:rPr lang="fr-FR" dirty="0" smtClean="0"/>
              <a:t>Par conséquent, l’excédent reporté 2021 repris au BP 2022 (9,3 M€) est plus élevé qu’en 2020 (5,3 M€).</a:t>
            </a:r>
          </a:p>
        </p:txBody>
      </p:sp>
    </p:spTree>
    <p:extLst>
      <p:ext uri="{BB962C8B-B14F-4D97-AF65-F5344CB8AC3E}">
        <p14:creationId xmlns:p14="http://schemas.microsoft.com/office/powerpoint/2010/main" val="2501592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6</a:t>
            </a:fld>
            <a:endParaRPr lang="fr-FR"/>
          </a:p>
        </p:txBody>
      </p:sp>
      <p:sp>
        <p:nvSpPr>
          <p:cNvPr id="4" name="Titre 1"/>
          <p:cNvSpPr txBox="1">
            <a:spLocks/>
          </p:cNvSpPr>
          <p:nvPr/>
        </p:nvSpPr>
        <p:spPr>
          <a:xfrm>
            <a:off x="333996" y="1005804"/>
            <a:ext cx="8674509" cy="615290"/>
          </a:xfrm>
          <a:prstGeom prst="rect">
            <a:avLst/>
          </a:prstGeom>
        </p:spPr>
        <p:txBody>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i="0" cap="all" dirty="0" smtClean="0"/>
              <a:t>Les recettes de fonctionnement</a:t>
            </a:r>
            <a:endParaRPr lang="fr-FR" i="0" cap="all" dirty="0"/>
          </a:p>
        </p:txBody>
      </p:sp>
      <p:pic>
        <p:nvPicPr>
          <p:cNvPr id="5" name="Image 4"/>
          <p:cNvPicPr>
            <a:picLocks noChangeAspect="1"/>
          </p:cNvPicPr>
          <p:nvPr/>
        </p:nvPicPr>
        <p:blipFill>
          <a:blip r:embed="rId2"/>
          <a:stretch>
            <a:fillRect/>
          </a:stretch>
        </p:blipFill>
        <p:spPr>
          <a:xfrm>
            <a:off x="333996" y="1703672"/>
            <a:ext cx="9728120" cy="5258152"/>
          </a:xfrm>
          <a:prstGeom prst="rect">
            <a:avLst/>
          </a:prstGeom>
        </p:spPr>
      </p:pic>
    </p:spTree>
    <p:extLst>
      <p:ext uri="{BB962C8B-B14F-4D97-AF65-F5344CB8AC3E}">
        <p14:creationId xmlns:p14="http://schemas.microsoft.com/office/powerpoint/2010/main" val="44436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7</a:t>
            </a:fld>
            <a:endParaRPr lang="fr-FR"/>
          </a:p>
        </p:txBody>
      </p:sp>
      <p:sp>
        <p:nvSpPr>
          <p:cNvPr id="4" name="Titre 1"/>
          <p:cNvSpPr txBox="1">
            <a:spLocks/>
          </p:cNvSpPr>
          <p:nvPr/>
        </p:nvSpPr>
        <p:spPr>
          <a:xfrm>
            <a:off x="568683" y="785529"/>
            <a:ext cx="8674509" cy="615290"/>
          </a:xfrm>
          <a:prstGeom prst="rect">
            <a:avLst/>
          </a:prstGeom>
        </p:spPr>
        <p:txBody>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i="0" cap="all" dirty="0" smtClean="0"/>
              <a:t>L’évolution du produit fiscal</a:t>
            </a:r>
            <a:endParaRPr lang="fr-FR" i="0" cap="all" dirty="0"/>
          </a:p>
        </p:txBody>
      </p:sp>
      <p:pic>
        <p:nvPicPr>
          <p:cNvPr id="5" name="Image 4"/>
          <p:cNvPicPr>
            <a:picLocks noChangeAspect="1"/>
          </p:cNvPicPr>
          <p:nvPr/>
        </p:nvPicPr>
        <p:blipFill>
          <a:blip r:embed="rId2"/>
          <a:stretch>
            <a:fillRect/>
          </a:stretch>
        </p:blipFill>
        <p:spPr>
          <a:xfrm>
            <a:off x="680447" y="1410243"/>
            <a:ext cx="7314691" cy="4698995"/>
          </a:xfrm>
          <a:prstGeom prst="rect">
            <a:avLst/>
          </a:prstGeom>
        </p:spPr>
      </p:pic>
      <p:sp>
        <p:nvSpPr>
          <p:cNvPr id="6" name="ZoneTexte 5"/>
          <p:cNvSpPr txBox="1"/>
          <p:nvPr/>
        </p:nvSpPr>
        <p:spPr>
          <a:xfrm>
            <a:off x="423065" y="6207271"/>
            <a:ext cx="9731141" cy="1200329"/>
          </a:xfrm>
          <a:prstGeom prst="rect">
            <a:avLst/>
          </a:prstGeom>
          <a:noFill/>
        </p:spPr>
        <p:txBody>
          <a:bodyPr wrap="square" rtlCol="0">
            <a:spAutoFit/>
          </a:bodyPr>
          <a:lstStyle/>
          <a:p>
            <a:pPr marL="342900" indent="-342900">
              <a:buFont typeface="Wingdings" panose="05000000000000000000" pitchFamily="2" charset="2"/>
              <a:buChar char="ü"/>
            </a:pPr>
            <a:r>
              <a:rPr lang="fr-FR" sz="1800" dirty="0" smtClean="0">
                <a:latin typeface="Arial" panose="020B0604020202020204" pitchFamily="34" charset="0"/>
                <a:cs typeface="Arial" panose="020B0604020202020204" pitchFamily="34" charset="0"/>
              </a:rPr>
              <a:t>Les produits fiscaux et compensations inscrits au BP 2022 ont été notifiés par la DGFIP. Seuls les rôles supplémentaires sont estimatifs.</a:t>
            </a:r>
          </a:p>
          <a:p>
            <a:pPr marL="342900" indent="-342900">
              <a:buFont typeface="Wingdings" panose="05000000000000000000" pitchFamily="2" charset="2"/>
              <a:buChar char="ü"/>
            </a:pPr>
            <a:r>
              <a:rPr lang="fr-FR" sz="1800" dirty="0" smtClean="0">
                <a:latin typeface="Arial" panose="020B0604020202020204" pitchFamily="34" charset="0"/>
                <a:cs typeface="Arial" panose="020B0604020202020204" pitchFamily="34" charset="0"/>
              </a:rPr>
              <a:t>La CVAE 2022 correspond aux acomptes de CVAE 2021 et au solde 2020, qui sont plus faibles en raison de l’impact de la pandémie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sur les entreprises.</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96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8</a:t>
            </a:fld>
            <a:endParaRPr lang="fr-FR"/>
          </a:p>
        </p:txBody>
      </p:sp>
      <p:sp>
        <p:nvSpPr>
          <p:cNvPr id="3" name="Titre 1"/>
          <p:cNvSpPr txBox="1">
            <a:spLocks/>
          </p:cNvSpPr>
          <p:nvPr/>
        </p:nvSpPr>
        <p:spPr>
          <a:xfrm>
            <a:off x="664013" y="299420"/>
            <a:ext cx="8674509" cy="615290"/>
          </a:xfrm>
          <a:prstGeom prst="rect">
            <a:avLst/>
          </a:prstGeom>
        </p:spPr>
        <p:txBody>
          <a:bodyPr/>
          <a:lst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a:lstStyle>
          <a:p>
            <a:r>
              <a:rPr lang="fr-FR" i="0" dirty="0" smtClean="0"/>
              <a:t>Détail des autres recettes : 8,5 M€</a:t>
            </a:r>
            <a:endParaRPr lang="fr-FR" i="0" dirty="0"/>
          </a:p>
        </p:txBody>
      </p:sp>
      <p:pic>
        <p:nvPicPr>
          <p:cNvPr id="6" name="Image 5"/>
          <p:cNvPicPr>
            <a:picLocks noChangeAspect="1"/>
          </p:cNvPicPr>
          <p:nvPr/>
        </p:nvPicPr>
        <p:blipFill>
          <a:blip r:embed="rId2"/>
          <a:stretch>
            <a:fillRect/>
          </a:stretch>
        </p:blipFill>
        <p:spPr>
          <a:xfrm>
            <a:off x="664013" y="1065678"/>
            <a:ext cx="7436023" cy="6346616"/>
          </a:xfrm>
          <a:prstGeom prst="rect">
            <a:avLst/>
          </a:prstGeom>
        </p:spPr>
      </p:pic>
    </p:spTree>
    <p:extLst>
      <p:ext uri="{BB962C8B-B14F-4D97-AF65-F5344CB8AC3E}">
        <p14:creationId xmlns:p14="http://schemas.microsoft.com/office/powerpoint/2010/main" val="256177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4423" y="916538"/>
            <a:ext cx="8433785" cy="1621111"/>
          </a:xfrm>
        </p:spPr>
        <p:txBody>
          <a:bodyPr>
            <a:normAutofit/>
          </a:bodyPr>
          <a:lstStyle/>
          <a:p>
            <a:r>
              <a:rPr lang="fr-FR" sz="3000" dirty="0"/>
              <a:t>Dépenses de fonctionnement BP </a:t>
            </a:r>
            <a:r>
              <a:rPr lang="fr-FR" sz="3000" dirty="0" smtClean="0"/>
              <a:t>2022</a:t>
            </a:r>
            <a:endParaRPr lang="fr-FR" sz="3000" dirty="0"/>
          </a:p>
        </p:txBody>
      </p:sp>
      <p:sp>
        <p:nvSpPr>
          <p:cNvPr id="4" name="Espace réservé du numéro de diapositive 3"/>
          <p:cNvSpPr>
            <a:spLocks noGrp="1"/>
          </p:cNvSpPr>
          <p:nvPr>
            <p:ph type="sldNum" sz="quarter" idx="12"/>
          </p:nvPr>
        </p:nvSpPr>
        <p:spPr/>
        <p:txBody>
          <a:bodyPr/>
          <a:lstStyle/>
          <a:p>
            <a:fld id="{CC2EC659-6570-4245-883E-3D337A3E5F55}" type="slidenum">
              <a:rPr lang="fr-FR" smtClean="0"/>
              <a:t>9</a:t>
            </a:fld>
            <a:endParaRPr lang="fr-FR"/>
          </a:p>
        </p:txBody>
      </p:sp>
      <p:pic>
        <p:nvPicPr>
          <p:cNvPr id="5" name="Image 4"/>
          <p:cNvPicPr>
            <a:picLocks noChangeAspect="1"/>
          </p:cNvPicPr>
          <p:nvPr/>
        </p:nvPicPr>
        <p:blipFill>
          <a:blip r:embed="rId2"/>
          <a:stretch>
            <a:fillRect/>
          </a:stretch>
        </p:blipFill>
        <p:spPr>
          <a:xfrm>
            <a:off x="364811" y="2823258"/>
            <a:ext cx="9903180" cy="4121745"/>
          </a:xfrm>
          <a:prstGeom prst="rect">
            <a:avLst/>
          </a:prstGeom>
        </p:spPr>
      </p:pic>
    </p:spTree>
    <p:extLst>
      <p:ext uri="{BB962C8B-B14F-4D97-AF65-F5344CB8AC3E}">
        <p14:creationId xmlns:p14="http://schemas.microsoft.com/office/powerpoint/2010/main" val="389532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5211</TotalTime>
  <Words>1070</Words>
  <Application>Microsoft Office PowerPoint</Application>
  <PresentationFormat>Personnalisé</PresentationFormat>
  <Paragraphs>122</Paragraphs>
  <Slides>27</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Courier New</vt:lpstr>
      <vt:lpstr>Lucida Grande</vt:lpstr>
      <vt:lpstr>Wingdings</vt:lpstr>
      <vt:lpstr>Thème Office</vt:lpstr>
      <vt:lpstr>Conseil communautaire du 5 avril 2022 présentation du budget primitif</vt:lpstr>
      <vt:lpstr> Le budget primitif 2022 Le BUDGET PRINCIPAL</vt:lpstr>
      <vt:lpstr>Orientations budgétaires 2022</vt:lpstr>
      <vt:lpstr>Esquisse du budget 2022</vt:lpstr>
      <vt:lpstr>Le résultat de l’exercice 2021</vt:lpstr>
      <vt:lpstr>Présentation PowerPoint</vt:lpstr>
      <vt:lpstr>Présentation PowerPoint</vt:lpstr>
      <vt:lpstr>Présentation PowerPoint</vt:lpstr>
      <vt:lpstr>Dépenses de fonctionnement BP 2022</vt:lpstr>
      <vt:lpstr>Evolution des charges de personnel</vt:lpstr>
      <vt:lpstr>Présentation PowerPoint</vt:lpstr>
      <vt:lpstr>Un budget des déchets en progression…</vt:lpstr>
      <vt:lpstr>…MaIS QUI RESTE EXCEDENTAIRE</vt:lpstr>
      <vt:lpstr>Présentation PowerPoint</vt:lpstr>
      <vt:lpstr>Dépenses d'investissements 2022</vt:lpstr>
      <vt:lpstr>Présentation PowerPoint</vt:lpstr>
      <vt:lpstr>Allée royale de villepreux</vt:lpstr>
      <vt:lpstr>Présentation PowerPoint</vt:lpstr>
      <vt:lpstr>Présentation PowerPoint</vt:lpstr>
      <vt:lpstr>Budget assainissement</vt:lpstr>
      <vt:lpstr>Orientations budgétaires 2022 sur L’assainissement</vt:lpstr>
      <vt:lpstr>Présentation PowerPoint</vt:lpstr>
      <vt:lpstr>Présentation PowerPoint</vt:lpstr>
      <vt:lpstr>Présentation PowerPoint</vt:lpstr>
      <vt:lpstr>Présentation PowerPoint</vt:lpstr>
      <vt:lpstr>Présentation PowerPoint</vt:lpstr>
      <vt:lpstr>Présentation PowerPoint</vt:lpstr>
    </vt:vector>
  </TitlesOfParts>
  <Company>Caribara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Leyla Bossy</dc:creator>
  <cp:lastModifiedBy>CHEVASSUS AU LOUIS Damien</cp:lastModifiedBy>
  <cp:revision>316</cp:revision>
  <cp:lastPrinted>2018-03-12T14:03:32Z</cp:lastPrinted>
  <dcterms:created xsi:type="dcterms:W3CDTF">2016-10-06T08:13:25Z</dcterms:created>
  <dcterms:modified xsi:type="dcterms:W3CDTF">2022-11-14T10:16:42Z</dcterms:modified>
</cp:coreProperties>
</file>