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90" r:id="rId2"/>
    <p:sldId id="388" r:id="rId3"/>
    <p:sldId id="376" r:id="rId4"/>
    <p:sldId id="387" r:id="rId5"/>
    <p:sldId id="389" r:id="rId6"/>
    <p:sldId id="330" r:id="rId7"/>
    <p:sldId id="384" r:id="rId8"/>
    <p:sldId id="352" r:id="rId9"/>
    <p:sldId id="378" r:id="rId10"/>
    <p:sldId id="377" r:id="rId11"/>
    <p:sldId id="385" r:id="rId12"/>
    <p:sldId id="379" r:id="rId13"/>
    <p:sldId id="381" r:id="rId14"/>
    <p:sldId id="380" r:id="rId15"/>
    <p:sldId id="399" r:id="rId16"/>
    <p:sldId id="359" r:id="rId17"/>
    <p:sldId id="398" r:id="rId18"/>
    <p:sldId id="368" r:id="rId19"/>
    <p:sldId id="400" r:id="rId20"/>
    <p:sldId id="396" r:id="rId21"/>
    <p:sldId id="364" r:id="rId22"/>
    <p:sldId id="397" r:id="rId23"/>
    <p:sldId id="372" r:id="rId24"/>
    <p:sldId id="373" r:id="rId25"/>
  </p:sldIdLst>
  <p:sldSz cx="10688638" cy="7562850"/>
  <p:notesSz cx="7099300" cy="10234613"/>
  <p:defaultText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1452" y="90"/>
      </p:cViewPr>
      <p:guideLst>
        <p:guide orient="horz" pos="2382"/>
        <p:guide pos="336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3076363" cy="511731"/>
          </a:xfrm>
          <a:prstGeom prst="rect">
            <a:avLst/>
          </a:prstGeom>
        </p:spPr>
        <p:txBody>
          <a:bodyPr vert="horz" lIns="94752" tIns="47376" rIns="94752" bIns="47376" rtlCol="0"/>
          <a:lstStyle>
            <a:lvl1pPr algn="l">
              <a:defRPr sz="1200"/>
            </a:lvl1pPr>
          </a:lstStyle>
          <a:p>
            <a:endParaRPr lang="fr-FR"/>
          </a:p>
        </p:txBody>
      </p:sp>
      <p:sp>
        <p:nvSpPr>
          <p:cNvPr id="3" name="Espace réservé de la date 2"/>
          <p:cNvSpPr>
            <a:spLocks noGrp="1"/>
          </p:cNvSpPr>
          <p:nvPr>
            <p:ph type="dt" sz="quarter" idx="1"/>
          </p:nvPr>
        </p:nvSpPr>
        <p:spPr>
          <a:xfrm>
            <a:off x="4021297" y="2"/>
            <a:ext cx="3076363" cy="511731"/>
          </a:xfrm>
          <a:prstGeom prst="rect">
            <a:avLst/>
          </a:prstGeom>
        </p:spPr>
        <p:txBody>
          <a:bodyPr vert="horz" lIns="94752" tIns="47376" rIns="94752" bIns="47376" rtlCol="0"/>
          <a:lstStyle>
            <a:lvl1pPr algn="r">
              <a:defRPr sz="1200"/>
            </a:lvl1pPr>
          </a:lstStyle>
          <a:p>
            <a:fld id="{37A10176-BEF8-0A48-BF2D-3E879F8D76D0}" type="datetimeFigureOut">
              <a:rPr lang="fr-FR" smtClean="0"/>
              <a:t>15/10/2021</a:t>
            </a:fld>
            <a:endParaRPr lang="fr-FR"/>
          </a:p>
        </p:txBody>
      </p:sp>
      <p:sp>
        <p:nvSpPr>
          <p:cNvPr id="4" name="Espace réservé du pied de page 3"/>
          <p:cNvSpPr>
            <a:spLocks noGrp="1"/>
          </p:cNvSpPr>
          <p:nvPr>
            <p:ph type="ftr" sz="quarter" idx="2"/>
          </p:nvPr>
        </p:nvSpPr>
        <p:spPr>
          <a:xfrm>
            <a:off x="3" y="9721108"/>
            <a:ext cx="3076363" cy="511731"/>
          </a:xfrm>
          <a:prstGeom prst="rect">
            <a:avLst/>
          </a:prstGeom>
        </p:spPr>
        <p:txBody>
          <a:bodyPr vert="horz" lIns="94752" tIns="47376" rIns="94752" bIns="4737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297" y="9721108"/>
            <a:ext cx="3076363" cy="511731"/>
          </a:xfrm>
          <a:prstGeom prst="rect">
            <a:avLst/>
          </a:prstGeom>
        </p:spPr>
        <p:txBody>
          <a:bodyPr vert="horz" lIns="94752" tIns="47376" rIns="94752" bIns="47376" rtlCol="0" anchor="b"/>
          <a:lstStyle>
            <a:lvl1pPr algn="r">
              <a:defRPr sz="1200"/>
            </a:lvl1pPr>
          </a:lstStyle>
          <a:p>
            <a:fld id="{A81780DC-9284-3541-9FCD-FB1487D7367D}" type="slidenum">
              <a:rPr lang="fr-FR" smtClean="0"/>
              <a:t>‹N°›</a:t>
            </a:fld>
            <a:endParaRPr lang="fr-FR"/>
          </a:p>
        </p:txBody>
      </p:sp>
    </p:spTree>
    <p:extLst>
      <p:ext uri="{BB962C8B-B14F-4D97-AF65-F5344CB8AC3E}">
        <p14:creationId xmlns:p14="http://schemas.microsoft.com/office/powerpoint/2010/main" val="10702551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3076363" cy="511731"/>
          </a:xfrm>
          <a:prstGeom prst="rect">
            <a:avLst/>
          </a:prstGeom>
        </p:spPr>
        <p:txBody>
          <a:bodyPr vert="horz" lIns="94752" tIns="47376" rIns="94752" bIns="47376" rtlCol="0"/>
          <a:lstStyle>
            <a:lvl1pPr algn="l">
              <a:defRPr sz="1200"/>
            </a:lvl1pPr>
          </a:lstStyle>
          <a:p>
            <a:endParaRPr lang="fr-FR"/>
          </a:p>
        </p:txBody>
      </p:sp>
      <p:sp>
        <p:nvSpPr>
          <p:cNvPr id="3" name="Espace réservé de la date 2"/>
          <p:cNvSpPr>
            <a:spLocks noGrp="1"/>
          </p:cNvSpPr>
          <p:nvPr>
            <p:ph type="dt" idx="1"/>
          </p:nvPr>
        </p:nvSpPr>
        <p:spPr>
          <a:xfrm>
            <a:off x="4021297" y="2"/>
            <a:ext cx="3076363" cy="511731"/>
          </a:xfrm>
          <a:prstGeom prst="rect">
            <a:avLst/>
          </a:prstGeom>
        </p:spPr>
        <p:txBody>
          <a:bodyPr vert="horz" lIns="94752" tIns="47376" rIns="94752" bIns="47376" rtlCol="0"/>
          <a:lstStyle>
            <a:lvl1pPr algn="r">
              <a:defRPr sz="1200"/>
            </a:lvl1pPr>
          </a:lstStyle>
          <a:p>
            <a:fld id="{30A546AC-7338-D947-8183-84DBA8365C0B}" type="datetimeFigureOut">
              <a:rPr lang="fr-FR" smtClean="0"/>
              <a:t>15/10/2021</a:t>
            </a:fld>
            <a:endParaRPr lang="fr-FR"/>
          </a:p>
        </p:txBody>
      </p:sp>
      <p:sp>
        <p:nvSpPr>
          <p:cNvPr id="4" name="Espace réservé de l'image des diapositives 3"/>
          <p:cNvSpPr>
            <a:spLocks noGrp="1" noRot="1" noChangeAspect="1"/>
          </p:cNvSpPr>
          <p:nvPr>
            <p:ph type="sldImg" idx="2"/>
          </p:nvPr>
        </p:nvSpPr>
        <p:spPr>
          <a:xfrm>
            <a:off x="838200" y="768350"/>
            <a:ext cx="5422900" cy="3836988"/>
          </a:xfrm>
          <a:prstGeom prst="rect">
            <a:avLst/>
          </a:prstGeom>
          <a:noFill/>
          <a:ln w="12700">
            <a:solidFill>
              <a:prstClr val="black"/>
            </a:solidFill>
          </a:ln>
        </p:spPr>
        <p:txBody>
          <a:bodyPr vert="horz" lIns="94752" tIns="47376" rIns="94752" bIns="47376" rtlCol="0" anchor="ctr"/>
          <a:lstStyle/>
          <a:p>
            <a:endParaRPr lang="fr-FR"/>
          </a:p>
        </p:txBody>
      </p:sp>
      <p:sp>
        <p:nvSpPr>
          <p:cNvPr id="5" name="Espace réservé des commentaires 4"/>
          <p:cNvSpPr>
            <a:spLocks noGrp="1"/>
          </p:cNvSpPr>
          <p:nvPr>
            <p:ph type="body" sz="quarter" idx="3"/>
          </p:nvPr>
        </p:nvSpPr>
        <p:spPr>
          <a:xfrm>
            <a:off x="709931" y="4861444"/>
            <a:ext cx="5679440" cy="4605576"/>
          </a:xfrm>
          <a:prstGeom prst="rect">
            <a:avLst/>
          </a:prstGeom>
        </p:spPr>
        <p:txBody>
          <a:bodyPr vert="horz" lIns="94752" tIns="47376" rIns="94752" bIns="47376"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3" y="9721108"/>
            <a:ext cx="3076363" cy="511731"/>
          </a:xfrm>
          <a:prstGeom prst="rect">
            <a:avLst/>
          </a:prstGeom>
        </p:spPr>
        <p:txBody>
          <a:bodyPr vert="horz" lIns="94752" tIns="47376" rIns="94752" bIns="4737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7" y="9721108"/>
            <a:ext cx="3076363" cy="511731"/>
          </a:xfrm>
          <a:prstGeom prst="rect">
            <a:avLst/>
          </a:prstGeom>
        </p:spPr>
        <p:txBody>
          <a:bodyPr vert="horz" lIns="94752" tIns="47376" rIns="94752" bIns="47376" rtlCol="0" anchor="b"/>
          <a:lstStyle>
            <a:lvl1pPr algn="r">
              <a:defRPr sz="1200"/>
            </a:lvl1pPr>
          </a:lstStyle>
          <a:p>
            <a:fld id="{E8CDB619-6C89-E840-B1EC-1C623A1CD4DF}" type="slidenum">
              <a:rPr lang="fr-FR" smtClean="0"/>
              <a:t>‹N°›</a:t>
            </a:fld>
            <a:endParaRPr lang="fr-FR"/>
          </a:p>
        </p:txBody>
      </p:sp>
    </p:spTree>
    <p:extLst>
      <p:ext uri="{BB962C8B-B14F-4D97-AF65-F5344CB8AC3E}">
        <p14:creationId xmlns:p14="http://schemas.microsoft.com/office/powerpoint/2010/main" val="2217252101"/>
      </p:ext>
    </p:extLst>
  </p:cSld>
  <p:clrMap bg1="lt1" tx1="dk1" bg2="lt2" tx2="dk2" accent1="accent1" accent2="accent2" accent3="accent3" accent4="accent4" accent5="accent5" accent6="accent6" hlink="hlink" folHlink="folHlink"/>
  <p:hf hdr="0" ftr="0" dt="0"/>
  <p:notesStyle>
    <a:lvl1pPr marL="0" algn="l" defTabSz="521437" rtl="0" eaLnBrk="1" latinLnBrk="0" hangingPunct="1">
      <a:defRPr sz="1400" kern="1200">
        <a:solidFill>
          <a:schemeClr val="tx1"/>
        </a:solidFill>
        <a:latin typeface="+mn-lt"/>
        <a:ea typeface="+mn-ea"/>
        <a:cs typeface="+mn-cs"/>
      </a:defRPr>
    </a:lvl1pPr>
    <a:lvl2pPr marL="521437" algn="l" defTabSz="521437" rtl="0" eaLnBrk="1" latinLnBrk="0" hangingPunct="1">
      <a:defRPr sz="1400" kern="1200">
        <a:solidFill>
          <a:schemeClr val="tx1"/>
        </a:solidFill>
        <a:latin typeface="+mn-lt"/>
        <a:ea typeface="+mn-ea"/>
        <a:cs typeface="+mn-cs"/>
      </a:defRPr>
    </a:lvl2pPr>
    <a:lvl3pPr marL="1042873" algn="l" defTabSz="521437" rtl="0" eaLnBrk="1" latinLnBrk="0" hangingPunct="1">
      <a:defRPr sz="1400" kern="1200">
        <a:solidFill>
          <a:schemeClr val="tx1"/>
        </a:solidFill>
        <a:latin typeface="+mn-lt"/>
        <a:ea typeface="+mn-ea"/>
        <a:cs typeface="+mn-cs"/>
      </a:defRPr>
    </a:lvl3pPr>
    <a:lvl4pPr marL="1564310" algn="l" defTabSz="521437" rtl="0" eaLnBrk="1" latinLnBrk="0" hangingPunct="1">
      <a:defRPr sz="1400" kern="1200">
        <a:solidFill>
          <a:schemeClr val="tx1"/>
        </a:solidFill>
        <a:latin typeface="+mn-lt"/>
        <a:ea typeface="+mn-ea"/>
        <a:cs typeface="+mn-cs"/>
      </a:defRPr>
    </a:lvl4pPr>
    <a:lvl5pPr marL="2085746" algn="l" defTabSz="521437" rtl="0" eaLnBrk="1" latinLnBrk="0" hangingPunct="1">
      <a:defRPr sz="1400" kern="1200">
        <a:solidFill>
          <a:schemeClr val="tx1"/>
        </a:solidFill>
        <a:latin typeface="+mn-lt"/>
        <a:ea typeface="+mn-ea"/>
        <a:cs typeface="+mn-cs"/>
      </a:defRPr>
    </a:lvl5pPr>
    <a:lvl6pPr marL="2607183" algn="l" defTabSz="521437" rtl="0" eaLnBrk="1" latinLnBrk="0" hangingPunct="1">
      <a:defRPr sz="1400" kern="1200">
        <a:solidFill>
          <a:schemeClr val="tx1"/>
        </a:solidFill>
        <a:latin typeface="+mn-lt"/>
        <a:ea typeface="+mn-ea"/>
        <a:cs typeface="+mn-cs"/>
      </a:defRPr>
    </a:lvl6pPr>
    <a:lvl7pPr marL="3128620" algn="l" defTabSz="521437" rtl="0" eaLnBrk="1" latinLnBrk="0" hangingPunct="1">
      <a:defRPr sz="1400" kern="1200">
        <a:solidFill>
          <a:schemeClr val="tx1"/>
        </a:solidFill>
        <a:latin typeface="+mn-lt"/>
        <a:ea typeface="+mn-ea"/>
        <a:cs typeface="+mn-cs"/>
      </a:defRPr>
    </a:lvl7pPr>
    <a:lvl8pPr marL="3650056" algn="l" defTabSz="521437" rtl="0" eaLnBrk="1" latinLnBrk="0" hangingPunct="1">
      <a:defRPr sz="1400" kern="1200">
        <a:solidFill>
          <a:schemeClr val="tx1"/>
        </a:solidFill>
        <a:latin typeface="+mn-lt"/>
        <a:ea typeface="+mn-ea"/>
        <a:cs typeface="+mn-cs"/>
      </a:defRPr>
    </a:lvl8pPr>
    <a:lvl9pPr marL="4171493" algn="l" defTabSz="52143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CDB619-6C89-E840-B1EC-1C623A1CD4DF}" type="slidenum">
              <a:rPr lang="fr-FR" smtClean="0"/>
              <a:t>15</a:t>
            </a:fld>
            <a:endParaRPr lang="fr-FR"/>
          </a:p>
        </p:txBody>
      </p:sp>
    </p:spTree>
    <p:extLst>
      <p:ext uri="{BB962C8B-B14F-4D97-AF65-F5344CB8AC3E}">
        <p14:creationId xmlns:p14="http://schemas.microsoft.com/office/powerpoint/2010/main" val="222885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904424" y="916538"/>
            <a:ext cx="5326302" cy="1621111"/>
          </a:xfrm>
        </p:spPr>
        <p:txBody>
          <a:bodyPr>
            <a:normAutofit/>
          </a:bodyPr>
          <a:lstStyle>
            <a:lvl1pPr marL="0" marR="0" indent="0" algn="l" defTabSz="521437" rtl="0" eaLnBrk="1" fontAlgn="auto" latinLnBrk="0" hangingPunct="1">
              <a:lnSpc>
                <a:spcPct val="100000"/>
              </a:lnSpc>
              <a:spcBef>
                <a:spcPct val="0"/>
              </a:spcBef>
              <a:spcAft>
                <a:spcPts val="0"/>
              </a:spcAft>
              <a:buClrTx/>
              <a:buSzTx/>
              <a:buFontTx/>
              <a:buNone/>
              <a:tabLst/>
              <a:defRPr lang="fr-FR" sz="3200" b="1" i="0" u="none" strike="noStrike" cap="all" baseline="0" smtClean="0"/>
            </a:lvl1pPr>
          </a:lstStyle>
          <a:p>
            <a:r>
              <a:rPr lang="fr-FR" dirty="0" smtClean="0"/>
              <a:t>TITRE DE DOCUMENT</a:t>
            </a:r>
            <a:br>
              <a:rPr lang="fr-FR" dirty="0" smtClean="0"/>
            </a:br>
            <a:r>
              <a:rPr lang="fr-FR" dirty="0" smtClean="0"/>
              <a:t>UNE PHRASE COURTE</a:t>
            </a:r>
            <a:br>
              <a:rPr lang="fr-FR" dirty="0" smtClean="0"/>
            </a:br>
            <a:r>
              <a:rPr lang="fr-FR" dirty="0" smtClean="0"/>
              <a:t>LOREM IPSUM</a:t>
            </a:r>
            <a:endParaRPr lang="fr-FR" dirty="0"/>
          </a:p>
        </p:txBody>
      </p:sp>
      <p:sp>
        <p:nvSpPr>
          <p:cNvPr id="3" name="Sous-titre 2"/>
          <p:cNvSpPr>
            <a:spLocks noGrp="1"/>
          </p:cNvSpPr>
          <p:nvPr>
            <p:ph type="subTitle" idx="1" hasCustomPrompt="1"/>
          </p:nvPr>
        </p:nvSpPr>
        <p:spPr>
          <a:xfrm>
            <a:off x="904422" y="3079002"/>
            <a:ext cx="5326304" cy="756285"/>
          </a:xfrm>
        </p:spPr>
        <p:txBody>
          <a:bodyPr>
            <a:normAutofit/>
          </a:bodyPr>
          <a:lstStyle>
            <a:lvl1pPr marL="0" indent="0" algn="l">
              <a:buNone/>
              <a:defRPr lang="fr-FR" sz="1200" b="0" i="0" u="none" strike="noStrike" baseline="0" smtClean="0"/>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fr-FR" sz="1600" b="0" i="0" u="none" strike="noStrike" baseline="0" dirty="0" smtClean="0">
                <a:latin typeface=""/>
              </a:rPr>
              <a:t>Date de la présentation ou</a:t>
            </a:r>
          </a:p>
          <a:p>
            <a:r>
              <a:rPr lang="fr-FR" sz="1600" b="0" i="0" u="none" strike="noStrike" baseline="0" dirty="0" smtClean="0">
                <a:latin typeface=""/>
              </a:rPr>
              <a:t>informations complémentaires</a:t>
            </a:r>
            <a:endParaRPr lang="fr-FR" dirty="0"/>
          </a:p>
        </p:txBody>
      </p:sp>
      <p:sp>
        <p:nvSpPr>
          <p:cNvPr id="6" name="Espace réservé du numéro de diapositive 5"/>
          <p:cNvSpPr>
            <a:spLocks noGrp="1"/>
          </p:cNvSpPr>
          <p:nvPr>
            <p:ph type="sldNum" sz="quarter" idx="12"/>
          </p:nvPr>
        </p:nvSpPr>
        <p:spPr>
          <a:xfrm>
            <a:off x="8194622" y="6945003"/>
            <a:ext cx="2494016" cy="402652"/>
          </a:xfrm>
        </p:spPr>
        <p:txBody>
          <a:bodyPr/>
          <a:lstStyle/>
          <a:p>
            <a:fld id="{CC2EC659-6570-4245-883E-3D337A3E5F55}" type="slidenum">
              <a:rPr lang="fr-FR" smtClean="0"/>
              <a:t>‹N°›</a:t>
            </a:fld>
            <a:endParaRPr lang="fr-FR" dirty="0"/>
          </a:p>
        </p:txBody>
      </p:sp>
      <p:sp>
        <p:nvSpPr>
          <p:cNvPr id="9" name="Rectangle 8"/>
          <p:cNvSpPr/>
          <p:nvPr userDrawn="1"/>
        </p:nvSpPr>
        <p:spPr>
          <a:xfrm>
            <a:off x="1027754" y="2583328"/>
            <a:ext cx="1319466"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spcCol="0" rtlCol="0" anchor="ctr"/>
          <a:lstStyle/>
          <a:p>
            <a:pPr algn="ctr"/>
            <a:endParaRPr lang="fr-FR"/>
          </a:p>
        </p:txBody>
      </p:sp>
    </p:spTree>
    <p:extLst>
      <p:ext uri="{BB962C8B-B14F-4D97-AF65-F5344CB8AC3E}">
        <p14:creationId xmlns:p14="http://schemas.microsoft.com/office/powerpoint/2010/main" val="238475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09190" y="1592961"/>
            <a:ext cx="8674509" cy="615290"/>
          </a:xfrm>
          <a:ln>
            <a:noFill/>
          </a:ln>
        </p:spPr>
        <p:txBody>
          <a:bodyPr/>
          <a:lstStyle>
            <a:lvl1pPr algn="l">
              <a:defRPr b="1" i="0" cap="all"/>
            </a:lvl1pPr>
          </a:lstStyle>
          <a:p>
            <a:r>
              <a:rPr lang="fr-FR" dirty="0" smtClean="0"/>
              <a:t>Titre -  Le projet</a:t>
            </a:r>
            <a:endParaRPr lang="fr-FR" dirty="0"/>
          </a:p>
        </p:txBody>
      </p:sp>
      <p:sp>
        <p:nvSpPr>
          <p:cNvPr id="7" name="Rectangle 6"/>
          <p:cNvSpPr/>
          <p:nvPr userDrawn="1"/>
        </p:nvSpPr>
        <p:spPr>
          <a:xfrm>
            <a:off x="1107119" y="2254507"/>
            <a:ext cx="1319466"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spcCol="0" rtlCol="0" anchor="ctr"/>
          <a:lstStyle/>
          <a:p>
            <a:pPr algn="ctr"/>
            <a:endParaRPr lang="fr-FR"/>
          </a:p>
        </p:txBody>
      </p:sp>
      <p:pic>
        <p:nvPicPr>
          <p:cNvPr id="8" name="Image 7" descr="signes_institutionnel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0870" y="-413961"/>
            <a:ext cx="3436105" cy="3436105"/>
          </a:xfrm>
          <a:prstGeom prst="rect">
            <a:avLst/>
          </a:prstGeom>
        </p:spPr>
      </p:pic>
      <p:pic>
        <p:nvPicPr>
          <p:cNvPr id="9" name="Image 8" descr="signes_institutionnel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3684" y="1592961"/>
            <a:ext cx="3455999" cy="3455999"/>
          </a:xfrm>
          <a:prstGeom prst="rect">
            <a:avLst/>
          </a:prstGeom>
        </p:spPr>
      </p:pic>
      <p:sp>
        <p:nvSpPr>
          <p:cNvPr id="12" name="Espace réservé du texte 11"/>
          <p:cNvSpPr>
            <a:spLocks noGrp="1"/>
          </p:cNvSpPr>
          <p:nvPr>
            <p:ph type="body" sz="quarter" idx="13" hasCustomPrompt="1"/>
          </p:nvPr>
        </p:nvSpPr>
        <p:spPr>
          <a:xfrm>
            <a:off x="1009650" y="2767013"/>
            <a:ext cx="8674049" cy="3786187"/>
          </a:xfrm>
        </p:spPr>
        <p:txBody>
          <a:bodyPr/>
          <a:lstStyle>
            <a:lvl1pPr marL="0" marR="0" indent="0" algn="l" defTabSz="521437" rtl="0" eaLnBrk="1" fontAlgn="auto" latinLnBrk="0" hangingPunct="1">
              <a:lnSpc>
                <a:spcPct val="120000"/>
              </a:lnSpc>
              <a:spcBef>
                <a:spcPct val="20000"/>
              </a:spcBef>
              <a:spcAft>
                <a:spcPts val="1200"/>
              </a:spcAft>
              <a:buClrTx/>
              <a:buSzTx/>
              <a:buFont typeface="Arial"/>
              <a:buNone/>
              <a:tabLst/>
              <a:defRPr lang="fr-FR" sz="1600" b="1" i="0" u="none" strike="noStrike" baseline="0" smtClean="0">
                <a:solidFill>
                  <a:srgbClr val="00478A"/>
                </a:solidFill>
              </a:defRPr>
            </a:lvl1pPr>
            <a:lvl2pPr marL="0" marR="0" indent="0" algn="l" defTabSz="521437" rtl="0" eaLnBrk="1" fontAlgn="auto" latinLnBrk="0" hangingPunct="1">
              <a:lnSpc>
                <a:spcPct val="120000"/>
              </a:lnSpc>
              <a:spcBef>
                <a:spcPct val="20000"/>
              </a:spcBef>
              <a:spcAft>
                <a:spcPts val="0"/>
              </a:spcAft>
              <a:buClrTx/>
              <a:buSzTx/>
              <a:buFont typeface="Arial"/>
              <a:buNone/>
              <a:tabLst/>
              <a:defRPr sz="1400" b="0" baseline="0">
                <a:latin typeface="Arial"/>
                <a:cs typeface="Arial"/>
              </a:defRPr>
            </a:lvl2pPr>
          </a:lstStyle>
          <a:p>
            <a:pPr marL="0" marR="0" lvl="0" indent="0" algn="l" defTabSz="521437" rtl="0" eaLnBrk="1" fontAlgn="auto" latinLnBrk="0" hangingPunct="1">
              <a:lnSpc>
                <a:spcPct val="100000"/>
              </a:lnSpc>
              <a:spcBef>
                <a:spcPct val="20000"/>
              </a:spcBef>
              <a:spcAft>
                <a:spcPts val="1200"/>
              </a:spcAft>
              <a:buClrTx/>
              <a:buSzTx/>
              <a:buFont typeface="Arial"/>
              <a:buNone/>
              <a:tabLst/>
              <a:defRPr/>
            </a:pPr>
            <a:r>
              <a:rPr lang="fr-FR" dirty="0" smtClean="0"/>
              <a:t>Cliquez pour modifier les styles du texte du masque </a:t>
            </a:r>
            <a:r>
              <a:rPr lang="ro-RO" dirty="0" smtClean="0"/>
              <a:t>Duis aute irure dolor in reprehenderit in voluptate velit esse cillum dolore eu fugiat nulla pariatur. Lorem ipsum dolor sit amet, consectetur adipiscing elit, sed do eiusmod tempor incididunt ut labore et dolore magna aliqua. Reprehenderit in voluptate velit esse cillum dolore eu fugiat nulla pariatur lorem ipsum dolor sit.</a:t>
            </a:r>
            <a:endParaRPr lang="fr-FR" dirty="0" smtClean="0"/>
          </a:p>
          <a:p>
            <a:pPr marL="0" marR="0" lvl="1" indent="0" algn="l" defTabSz="521437" rtl="0" eaLnBrk="1" fontAlgn="auto" latinLnBrk="0" hangingPunct="1">
              <a:lnSpc>
                <a:spcPct val="100000"/>
              </a:lnSpc>
              <a:spcBef>
                <a:spcPct val="20000"/>
              </a:spcBef>
              <a:spcAft>
                <a:spcPts val="0"/>
              </a:spcAft>
              <a:buClrTx/>
              <a:buSzTx/>
              <a:buFont typeface="Arial"/>
              <a:buNone/>
              <a:tabLst/>
              <a:defRPr/>
            </a:pPr>
            <a:r>
              <a:rPr lang="fr-FR" dirty="0" smtClean="0"/>
              <a:t>Deuxième niveau </a:t>
            </a:r>
            <a:r>
              <a:rPr lang="ro-RO" dirty="0" smtClean="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Duis aute irure dolor in reprehenderit in voluptate velit esse cillum dolore eu fugiat nulla pariatur. Lorem ipsum dolor sit amet, consectetur adipiscing elit, sed do eiusmod tempor incididunt ut labore et dolore magna aliqua.</a:t>
            </a:r>
            <a:endParaRPr lang="fr-FR" dirty="0" smtClean="0"/>
          </a:p>
        </p:txBody>
      </p:sp>
      <p:pic>
        <p:nvPicPr>
          <p:cNvPr id="13" name="Image 12" descr="signes_institutionnel4.png"/>
          <p:cNvPicPr>
            <a:picLocks noChangeAspect="1"/>
          </p:cNvPicPr>
          <p:nvPr userDrawn="1"/>
        </p:nvPicPr>
        <p:blipFill rotWithShape="1">
          <a:blip r:embed="rId2">
            <a:extLst>
              <a:ext uri="{28A0092B-C50C-407E-A947-70E740481C1C}">
                <a14:useLocalDpi xmlns:a14="http://schemas.microsoft.com/office/drawing/2010/main" val="0"/>
              </a:ext>
            </a:extLst>
          </a:blip>
          <a:srcRect l="39452" t="34671" r="26558" b="49820"/>
          <a:stretch/>
        </p:blipFill>
        <p:spPr>
          <a:xfrm>
            <a:off x="10262000" y="7034597"/>
            <a:ext cx="827764" cy="377697"/>
          </a:xfrm>
          <a:prstGeom prst="rect">
            <a:avLst/>
          </a:prstGeom>
        </p:spPr>
      </p:pic>
      <p:sp>
        <p:nvSpPr>
          <p:cNvPr id="6" name="Espace réservé du numéro de diapositive 5"/>
          <p:cNvSpPr>
            <a:spLocks noGrp="1"/>
          </p:cNvSpPr>
          <p:nvPr>
            <p:ph type="sldNum" sz="quarter" idx="12"/>
          </p:nvPr>
        </p:nvSpPr>
        <p:spPr>
          <a:xfrm>
            <a:off x="10227982" y="7003508"/>
            <a:ext cx="426639" cy="435257"/>
          </a:xfrm>
        </p:spPr>
        <p:txBody>
          <a:bodyPr/>
          <a:lstStyle>
            <a:lvl1pPr>
              <a:defRPr sz="1000">
                <a:solidFill>
                  <a:schemeClr val="bg1"/>
                </a:solidFill>
                <a:latin typeface="Arial"/>
                <a:cs typeface="Arial"/>
              </a:defRPr>
            </a:lvl1pPr>
          </a:lstStyle>
          <a:p>
            <a:fld id="{AED0BDFC-36D5-124E-8CE8-41F78FD14EC5}" type="slidenum">
              <a:rPr lang="fr-FR" smtClean="0"/>
              <a:pPr/>
              <a:t>‹N°›</a:t>
            </a:fld>
            <a:endParaRPr lang="fr-FR" dirty="0"/>
          </a:p>
        </p:txBody>
      </p:sp>
    </p:spTree>
    <p:extLst>
      <p:ext uri="{BB962C8B-B14F-4D97-AF65-F5344CB8AC3E}">
        <p14:creationId xmlns:p14="http://schemas.microsoft.com/office/powerpoint/2010/main" val="204559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615065" y="2692844"/>
            <a:ext cx="5068634" cy="615290"/>
          </a:xfrm>
        </p:spPr>
        <p:txBody>
          <a:bodyPr>
            <a:normAutofit/>
          </a:bodyPr>
          <a:lstStyle>
            <a:lvl1pPr algn="l">
              <a:defRPr sz="2800" b="1" i="0" cap="all"/>
            </a:lvl1pPr>
          </a:lstStyle>
          <a:p>
            <a:r>
              <a:rPr lang="fr-FR" dirty="0" smtClean="0"/>
              <a:t>Titre -  Le projet</a:t>
            </a:r>
            <a:endParaRPr lang="fr-FR" dirty="0"/>
          </a:p>
        </p:txBody>
      </p:sp>
      <p:sp>
        <p:nvSpPr>
          <p:cNvPr id="7" name="Rectangle 6"/>
          <p:cNvSpPr/>
          <p:nvPr userDrawn="1"/>
        </p:nvSpPr>
        <p:spPr>
          <a:xfrm>
            <a:off x="4717116" y="3356484"/>
            <a:ext cx="1319466"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spcCol="0" rtlCol="0" anchor="ctr"/>
          <a:lstStyle/>
          <a:p>
            <a:pPr algn="ctr"/>
            <a:endParaRPr lang="fr-FR"/>
          </a:p>
        </p:txBody>
      </p:sp>
      <p:pic>
        <p:nvPicPr>
          <p:cNvPr id="13" name="Image 12" descr="signes_institutionnel4.png"/>
          <p:cNvPicPr>
            <a:picLocks noChangeAspect="1"/>
          </p:cNvPicPr>
          <p:nvPr userDrawn="1"/>
        </p:nvPicPr>
        <p:blipFill rotWithShape="1">
          <a:blip r:embed="rId2">
            <a:extLst>
              <a:ext uri="{28A0092B-C50C-407E-A947-70E740481C1C}">
                <a14:useLocalDpi xmlns:a14="http://schemas.microsoft.com/office/drawing/2010/main" val="0"/>
              </a:ext>
            </a:extLst>
          </a:blip>
          <a:srcRect l="39452" t="34671" r="26558" b="49820"/>
          <a:stretch/>
        </p:blipFill>
        <p:spPr>
          <a:xfrm>
            <a:off x="10262000" y="7034597"/>
            <a:ext cx="827764" cy="377697"/>
          </a:xfrm>
          <a:prstGeom prst="rect">
            <a:avLst/>
          </a:prstGeom>
        </p:spPr>
      </p:pic>
      <p:sp>
        <p:nvSpPr>
          <p:cNvPr id="6" name="Espace réservé du numéro de diapositive 5"/>
          <p:cNvSpPr>
            <a:spLocks noGrp="1"/>
          </p:cNvSpPr>
          <p:nvPr>
            <p:ph type="sldNum" sz="quarter" idx="12"/>
          </p:nvPr>
        </p:nvSpPr>
        <p:spPr>
          <a:xfrm>
            <a:off x="10227982" y="7003508"/>
            <a:ext cx="426639" cy="435257"/>
          </a:xfrm>
        </p:spPr>
        <p:txBody>
          <a:bodyPr/>
          <a:lstStyle>
            <a:lvl1pPr>
              <a:defRPr sz="1000">
                <a:solidFill>
                  <a:schemeClr val="bg1"/>
                </a:solidFill>
                <a:latin typeface="Arial"/>
                <a:cs typeface="Arial"/>
              </a:defRPr>
            </a:lvl1pPr>
          </a:lstStyle>
          <a:p>
            <a:fld id="{AED0BDFC-36D5-124E-8CE8-41F78FD14EC5}" type="slidenum">
              <a:rPr lang="fr-FR" smtClean="0"/>
              <a:pPr/>
              <a:t>‹N°›</a:t>
            </a:fld>
            <a:endParaRPr lang="fr-FR" dirty="0"/>
          </a:p>
        </p:txBody>
      </p:sp>
      <p:sp>
        <p:nvSpPr>
          <p:cNvPr id="16" name="Espace réservé du texte 15"/>
          <p:cNvSpPr>
            <a:spLocks noGrp="1"/>
          </p:cNvSpPr>
          <p:nvPr>
            <p:ph type="body" sz="quarter" idx="15"/>
          </p:nvPr>
        </p:nvSpPr>
        <p:spPr>
          <a:xfrm>
            <a:off x="4637090" y="3832215"/>
            <a:ext cx="4967287" cy="3117850"/>
          </a:xfrm>
        </p:spPr>
        <p:txBody>
          <a:bodyPr>
            <a:noAutofit/>
          </a:bodyPr>
          <a:lstStyle>
            <a:lvl1pPr marL="0" indent="0">
              <a:lnSpc>
                <a:spcPct val="120000"/>
              </a:lnSpc>
              <a:buNone/>
              <a:defRPr sz="1600">
                <a:latin typeface="Arial"/>
                <a:cs typeface="Arial"/>
              </a:defRPr>
            </a:lvl1pPr>
            <a:lvl2pPr marL="807186" indent="-285750">
              <a:lnSpc>
                <a:spcPct val="120000"/>
              </a:lnSpc>
              <a:buFont typeface="Arial"/>
              <a:buChar char="•"/>
              <a:defRPr sz="1400">
                <a:solidFill>
                  <a:schemeClr val="tx1">
                    <a:lumMod val="65000"/>
                    <a:lumOff val="35000"/>
                  </a:schemeClr>
                </a:solidFill>
                <a:latin typeface="Arial"/>
                <a:cs typeface="Arial"/>
              </a:defRPr>
            </a:lvl2pPr>
            <a:lvl3pPr marL="1214324" indent="-171450">
              <a:lnSpc>
                <a:spcPct val="120000"/>
              </a:lnSpc>
              <a:buFont typeface="Arial"/>
              <a:buChar char="•"/>
              <a:defRPr sz="1200">
                <a:solidFill>
                  <a:schemeClr val="tx1">
                    <a:lumMod val="65000"/>
                    <a:lumOff val="35000"/>
                  </a:schemeClr>
                </a:solidFill>
                <a:latin typeface="Arial"/>
                <a:cs typeface="Arial"/>
              </a:defRPr>
            </a:lvl3pPr>
            <a:lvl4pPr marL="1735760" indent="-171450">
              <a:lnSpc>
                <a:spcPct val="120000"/>
              </a:lnSpc>
              <a:buFont typeface="Arial"/>
              <a:buChar char="•"/>
              <a:defRPr sz="1100">
                <a:solidFill>
                  <a:schemeClr val="tx1">
                    <a:lumMod val="65000"/>
                    <a:lumOff val="35000"/>
                  </a:schemeClr>
                </a:solidFill>
                <a:latin typeface="Arial"/>
                <a:cs typeface="Arial"/>
              </a:defRPr>
            </a:lvl4pPr>
            <a:lvl5pPr marL="2257197" indent="-171450">
              <a:lnSpc>
                <a:spcPct val="120000"/>
              </a:lnSpc>
              <a:buFont typeface="Arial"/>
              <a:buChar char="•"/>
              <a:defRPr sz="1100">
                <a:solidFill>
                  <a:schemeClr val="tx1">
                    <a:lumMod val="65000"/>
                    <a:lumOff val="35000"/>
                  </a:schemeClr>
                </a:solidFill>
                <a:latin typeface="Arial"/>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81058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09190" y="1592961"/>
            <a:ext cx="8674509" cy="615290"/>
          </a:xfrm>
        </p:spPr>
        <p:txBody>
          <a:bodyPr>
            <a:normAutofit/>
          </a:bodyPr>
          <a:lstStyle>
            <a:lvl1pPr algn="l">
              <a:defRPr sz="2800" b="1" i="0" cap="all"/>
            </a:lvl1pPr>
          </a:lstStyle>
          <a:p>
            <a:r>
              <a:rPr lang="fr-FR" dirty="0" smtClean="0"/>
              <a:t>Titre -  Le projet</a:t>
            </a:r>
            <a:endParaRPr lang="fr-FR" dirty="0"/>
          </a:p>
        </p:txBody>
      </p:sp>
      <p:sp>
        <p:nvSpPr>
          <p:cNvPr id="7" name="Rectangle 6"/>
          <p:cNvSpPr/>
          <p:nvPr userDrawn="1"/>
        </p:nvSpPr>
        <p:spPr>
          <a:xfrm>
            <a:off x="1107119" y="2265846"/>
            <a:ext cx="1319466"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4287" tIns="52144" rIns="104287" bIns="52144" spcCol="0" rtlCol="0" anchor="ctr"/>
          <a:lstStyle/>
          <a:p>
            <a:pPr algn="ctr"/>
            <a:endParaRPr lang="fr-FR"/>
          </a:p>
        </p:txBody>
      </p:sp>
      <p:pic>
        <p:nvPicPr>
          <p:cNvPr id="13" name="Image 12" descr="signes_institutionnel4.png"/>
          <p:cNvPicPr>
            <a:picLocks noChangeAspect="1"/>
          </p:cNvPicPr>
          <p:nvPr userDrawn="1"/>
        </p:nvPicPr>
        <p:blipFill rotWithShape="1">
          <a:blip r:embed="rId2">
            <a:extLst>
              <a:ext uri="{28A0092B-C50C-407E-A947-70E740481C1C}">
                <a14:useLocalDpi xmlns:a14="http://schemas.microsoft.com/office/drawing/2010/main" val="0"/>
              </a:ext>
            </a:extLst>
          </a:blip>
          <a:srcRect l="39452" t="34671" r="26558" b="49820"/>
          <a:stretch/>
        </p:blipFill>
        <p:spPr>
          <a:xfrm>
            <a:off x="10262000" y="7034597"/>
            <a:ext cx="827764" cy="377697"/>
          </a:xfrm>
          <a:prstGeom prst="rect">
            <a:avLst/>
          </a:prstGeom>
        </p:spPr>
      </p:pic>
      <p:sp>
        <p:nvSpPr>
          <p:cNvPr id="6" name="Espace réservé du numéro de diapositive 5"/>
          <p:cNvSpPr>
            <a:spLocks noGrp="1"/>
          </p:cNvSpPr>
          <p:nvPr>
            <p:ph type="sldNum" sz="quarter" idx="12"/>
          </p:nvPr>
        </p:nvSpPr>
        <p:spPr>
          <a:xfrm>
            <a:off x="10227982" y="7003508"/>
            <a:ext cx="426639" cy="435257"/>
          </a:xfrm>
        </p:spPr>
        <p:txBody>
          <a:bodyPr/>
          <a:lstStyle>
            <a:lvl1pPr>
              <a:defRPr sz="1000">
                <a:solidFill>
                  <a:schemeClr val="bg1"/>
                </a:solidFill>
                <a:latin typeface="Arial"/>
                <a:cs typeface="Arial"/>
              </a:defRPr>
            </a:lvl1pPr>
          </a:lstStyle>
          <a:p>
            <a:fld id="{AED0BDFC-36D5-124E-8CE8-41F78FD14EC5}" type="slidenum">
              <a:rPr lang="fr-FR" smtClean="0"/>
              <a:pPr/>
              <a:t>‹N°›</a:t>
            </a:fld>
            <a:endParaRPr lang="fr-FR" dirty="0"/>
          </a:p>
        </p:txBody>
      </p:sp>
      <p:sp>
        <p:nvSpPr>
          <p:cNvPr id="4" name="Espace réservé du texte 3"/>
          <p:cNvSpPr>
            <a:spLocks noGrp="1"/>
          </p:cNvSpPr>
          <p:nvPr>
            <p:ph type="body" sz="quarter" idx="13"/>
          </p:nvPr>
        </p:nvSpPr>
        <p:spPr>
          <a:xfrm>
            <a:off x="1009650" y="2720975"/>
            <a:ext cx="8674100" cy="3730625"/>
          </a:xfrm>
        </p:spPr>
        <p:txBody>
          <a:bodyPr>
            <a:normAutofit/>
          </a:bodyPr>
          <a:lstStyle>
            <a:lvl1pPr marL="0" indent="0">
              <a:lnSpc>
                <a:spcPct val="120000"/>
              </a:lnSpc>
              <a:buNone/>
              <a:defRPr sz="1600">
                <a:latin typeface="Arial"/>
                <a:cs typeface="Arial"/>
              </a:defRPr>
            </a:lvl1pPr>
            <a:lvl2pPr marL="847334" indent="-325898">
              <a:lnSpc>
                <a:spcPct val="120000"/>
              </a:lnSpc>
              <a:buFont typeface="Arial"/>
              <a:buChar char="•"/>
              <a:defRPr sz="1400">
                <a:solidFill>
                  <a:schemeClr val="tx1">
                    <a:lumMod val="65000"/>
                    <a:lumOff val="35000"/>
                  </a:schemeClr>
                </a:solidFill>
                <a:latin typeface="Arial"/>
                <a:cs typeface="Arial"/>
              </a:defRPr>
            </a:lvl2pPr>
            <a:lvl3pPr marL="1303592" indent="-260718">
              <a:lnSpc>
                <a:spcPct val="120000"/>
              </a:lnSpc>
              <a:buSzPct val="100000"/>
              <a:buFont typeface="Lucida Grande"/>
              <a:buChar char="-"/>
              <a:defRPr sz="1200">
                <a:solidFill>
                  <a:schemeClr val="tx1">
                    <a:lumMod val="65000"/>
                    <a:lumOff val="35000"/>
                  </a:schemeClr>
                </a:solidFill>
                <a:latin typeface="Arial"/>
                <a:cs typeface="Arial"/>
              </a:defRPr>
            </a:lvl3pPr>
            <a:lvl4pPr marL="1825028" indent="-260718">
              <a:lnSpc>
                <a:spcPct val="120000"/>
              </a:lnSpc>
              <a:buSzPct val="87000"/>
              <a:buFont typeface="Courier New"/>
              <a:buChar char="o"/>
              <a:defRPr sz="1100">
                <a:solidFill>
                  <a:schemeClr val="tx1">
                    <a:lumMod val="65000"/>
                    <a:lumOff val="35000"/>
                  </a:schemeClr>
                </a:solidFill>
                <a:latin typeface="Arial"/>
                <a:cs typeface="Arial"/>
              </a:defRPr>
            </a:lvl4pPr>
            <a:lvl5pPr>
              <a:lnSpc>
                <a:spcPct val="120000"/>
              </a:lnSpc>
              <a:defRPr sz="1100">
                <a:solidFill>
                  <a:schemeClr val="tx1">
                    <a:lumMod val="65000"/>
                    <a:lumOff val="35000"/>
                  </a:schemeClr>
                </a:solidFill>
                <a:latin typeface="Arial"/>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5" name="Image 4" descr="signes_institutionnel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438" y="-569859"/>
            <a:ext cx="2778110" cy="2778110"/>
          </a:xfrm>
          <a:prstGeom prst="rect">
            <a:avLst/>
          </a:prstGeom>
        </p:spPr>
      </p:pic>
    </p:spTree>
    <p:extLst>
      <p:ext uri="{BB962C8B-B14F-4D97-AF65-F5344CB8AC3E}">
        <p14:creationId xmlns:p14="http://schemas.microsoft.com/office/powerpoint/2010/main" val="370507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13" name="Image 12" descr="signes_institutionnel4.png"/>
          <p:cNvPicPr>
            <a:picLocks noChangeAspect="1"/>
          </p:cNvPicPr>
          <p:nvPr userDrawn="1"/>
        </p:nvPicPr>
        <p:blipFill rotWithShape="1">
          <a:blip r:embed="rId2">
            <a:extLst>
              <a:ext uri="{28A0092B-C50C-407E-A947-70E740481C1C}">
                <a14:useLocalDpi xmlns:a14="http://schemas.microsoft.com/office/drawing/2010/main" val="0"/>
              </a:ext>
            </a:extLst>
          </a:blip>
          <a:srcRect l="39452" t="34671" r="26558" b="49820"/>
          <a:stretch/>
        </p:blipFill>
        <p:spPr>
          <a:xfrm>
            <a:off x="10262000" y="7034597"/>
            <a:ext cx="827764" cy="377697"/>
          </a:xfrm>
          <a:prstGeom prst="rect">
            <a:avLst/>
          </a:prstGeom>
        </p:spPr>
      </p:pic>
      <p:sp>
        <p:nvSpPr>
          <p:cNvPr id="6" name="Espace réservé du numéro de diapositive 5"/>
          <p:cNvSpPr>
            <a:spLocks noGrp="1"/>
          </p:cNvSpPr>
          <p:nvPr>
            <p:ph type="sldNum" sz="quarter" idx="12"/>
          </p:nvPr>
        </p:nvSpPr>
        <p:spPr>
          <a:xfrm>
            <a:off x="10227982" y="7003508"/>
            <a:ext cx="426639" cy="435257"/>
          </a:xfrm>
        </p:spPr>
        <p:txBody>
          <a:bodyPr/>
          <a:lstStyle>
            <a:lvl1pPr>
              <a:defRPr sz="1000">
                <a:solidFill>
                  <a:schemeClr val="bg1"/>
                </a:solidFill>
                <a:latin typeface="Arial"/>
                <a:cs typeface="Arial"/>
              </a:defRPr>
            </a:lvl1pPr>
          </a:lstStyle>
          <a:p>
            <a:fld id="{AED0BDFC-36D5-124E-8CE8-41F78FD14EC5}" type="slidenum">
              <a:rPr lang="fr-FR" smtClean="0"/>
              <a:pPr/>
              <a:t>‹N°›</a:t>
            </a:fld>
            <a:endParaRPr lang="fr-FR" dirty="0"/>
          </a:p>
        </p:txBody>
      </p:sp>
      <p:sp>
        <p:nvSpPr>
          <p:cNvPr id="4" name="Espace réservé du texte 3"/>
          <p:cNvSpPr>
            <a:spLocks noGrp="1"/>
          </p:cNvSpPr>
          <p:nvPr>
            <p:ph type="body" sz="quarter" idx="13"/>
          </p:nvPr>
        </p:nvSpPr>
        <p:spPr>
          <a:xfrm>
            <a:off x="5601584" y="2029331"/>
            <a:ext cx="4070782" cy="4479039"/>
          </a:xfrm>
        </p:spPr>
        <p:txBody>
          <a:bodyPr>
            <a:normAutofit/>
          </a:bodyPr>
          <a:lstStyle>
            <a:lvl1pPr marL="0" indent="0">
              <a:lnSpc>
                <a:spcPct val="120000"/>
              </a:lnSpc>
              <a:buNone/>
              <a:defRPr sz="1600" b="0">
                <a:latin typeface="Arial"/>
                <a:cs typeface="Arial"/>
              </a:defRPr>
            </a:lvl1pPr>
            <a:lvl2pPr marL="847334" indent="-325898">
              <a:lnSpc>
                <a:spcPct val="120000"/>
              </a:lnSpc>
              <a:buFont typeface="Arial"/>
              <a:buChar char="•"/>
              <a:defRPr sz="1400">
                <a:solidFill>
                  <a:schemeClr val="tx1">
                    <a:lumMod val="65000"/>
                    <a:lumOff val="35000"/>
                  </a:schemeClr>
                </a:solidFill>
                <a:latin typeface="Arial"/>
                <a:cs typeface="Arial"/>
              </a:defRPr>
            </a:lvl2pPr>
            <a:lvl3pPr marL="1303592" indent="-260718">
              <a:lnSpc>
                <a:spcPct val="120000"/>
              </a:lnSpc>
              <a:buSzPct val="100000"/>
              <a:buFont typeface="Lucida Grande"/>
              <a:buChar char="-"/>
              <a:defRPr sz="1200">
                <a:solidFill>
                  <a:schemeClr val="tx1">
                    <a:lumMod val="65000"/>
                    <a:lumOff val="35000"/>
                  </a:schemeClr>
                </a:solidFill>
                <a:latin typeface="Arial"/>
                <a:cs typeface="Arial"/>
              </a:defRPr>
            </a:lvl3pPr>
            <a:lvl4pPr marL="1825028" indent="-260718">
              <a:lnSpc>
                <a:spcPct val="120000"/>
              </a:lnSpc>
              <a:buSzPct val="87000"/>
              <a:buFont typeface="Courier New"/>
              <a:buChar char="o"/>
              <a:defRPr sz="1100">
                <a:solidFill>
                  <a:schemeClr val="tx1">
                    <a:lumMod val="65000"/>
                    <a:lumOff val="35000"/>
                  </a:schemeClr>
                </a:solidFill>
                <a:latin typeface="Arial"/>
                <a:cs typeface="Arial"/>
              </a:defRPr>
            </a:lvl4pPr>
            <a:lvl5pPr>
              <a:lnSpc>
                <a:spcPct val="120000"/>
              </a:lnSpc>
              <a:defRPr sz="1100">
                <a:solidFill>
                  <a:schemeClr val="tx1">
                    <a:lumMod val="65000"/>
                    <a:lumOff val="35000"/>
                  </a:schemeClr>
                </a:solidFill>
                <a:latin typeface="Arial"/>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3" name="Image 2" descr="signes_institutionnel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259" y="1111116"/>
            <a:ext cx="2676517" cy="2676517"/>
          </a:xfrm>
          <a:prstGeom prst="rect">
            <a:avLst/>
          </a:prstGeom>
        </p:spPr>
      </p:pic>
      <p:sp>
        <p:nvSpPr>
          <p:cNvPr id="11" name="Espace réservé du texte 3"/>
          <p:cNvSpPr>
            <a:spLocks noGrp="1"/>
          </p:cNvSpPr>
          <p:nvPr>
            <p:ph type="body" sz="quarter" idx="14"/>
          </p:nvPr>
        </p:nvSpPr>
        <p:spPr>
          <a:xfrm>
            <a:off x="1240970" y="2029331"/>
            <a:ext cx="4077127" cy="4479039"/>
          </a:xfrm>
        </p:spPr>
        <p:txBody>
          <a:bodyPr>
            <a:normAutofit/>
          </a:bodyPr>
          <a:lstStyle>
            <a:lvl1pPr marL="0" indent="0">
              <a:lnSpc>
                <a:spcPct val="120000"/>
              </a:lnSpc>
              <a:buNone/>
              <a:defRPr sz="1600">
                <a:latin typeface="Arial"/>
                <a:cs typeface="Arial"/>
              </a:defRPr>
            </a:lvl1pPr>
            <a:lvl2pPr marL="800100" indent="-325438">
              <a:lnSpc>
                <a:spcPct val="120000"/>
              </a:lnSpc>
              <a:buFont typeface="Arial"/>
              <a:buChar char="•"/>
              <a:defRPr sz="1400">
                <a:solidFill>
                  <a:schemeClr val="tx1">
                    <a:lumMod val="65000"/>
                    <a:lumOff val="35000"/>
                  </a:schemeClr>
                </a:solidFill>
                <a:latin typeface="Arial"/>
                <a:cs typeface="Arial"/>
              </a:defRPr>
            </a:lvl2pPr>
            <a:lvl3pPr marL="1303592" indent="-260718">
              <a:lnSpc>
                <a:spcPct val="120000"/>
              </a:lnSpc>
              <a:buSzPct val="100000"/>
              <a:buFont typeface="Lucida Grande"/>
              <a:buChar char="-"/>
              <a:defRPr sz="1200">
                <a:solidFill>
                  <a:schemeClr val="tx1">
                    <a:lumMod val="65000"/>
                    <a:lumOff val="35000"/>
                  </a:schemeClr>
                </a:solidFill>
                <a:latin typeface="Arial"/>
                <a:cs typeface="Arial"/>
              </a:defRPr>
            </a:lvl3pPr>
            <a:lvl4pPr marL="1825028" indent="-260718">
              <a:lnSpc>
                <a:spcPct val="120000"/>
              </a:lnSpc>
              <a:buSzPct val="87000"/>
              <a:buFont typeface="Courier New"/>
              <a:buChar char="o"/>
              <a:defRPr sz="1100">
                <a:solidFill>
                  <a:schemeClr val="tx1">
                    <a:lumMod val="65000"/>
                    <a:lumOff val="35000"/>
                  </a:schemeClr>
                </a:solidFill>
                <a:latin typeface="Arial"/>
                <a:cs typeface="Arial"/>
              </a:defRPr>
            </a:lvl4pPr>
            <a:lvl5pPr>
              <a:lnSpc>
                <a:spcPct val="120000"/>
              </a:lnSpc>
              <a:defRPr sz="1100">
                <a:solidFill>
                  <a:schemeClr val="tx1">
                    <a:lumMod val="65000"/>
                    <a:lumOff val="35000"/>
                  </a:schemeClr>
                </a:solidFill>
                <a:latin typeface="Arial"/>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33217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C2EC659-6570-4245-883E-3D337A3E5F55}" type="slidenum">
              <a:rPr lang="fr-FR" smtClean="0"/>
              <a:t>‹N°›</a:t>
            </a:fld>
            <a:endParaRPr lang="fr-FR"/>
          </a:p>
        </p:txBody>
      </p:sp>
    </p:spTree>
    <p:extLst>
      <p:ext uri="{BB962C8B-B14F-4D97-AF65-F5344CB8AC3E}">
        <p14:creationId xmlns:p14="http://schemas.microsoft.com/office/powerpoint/2010/main" val="3227055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432" y="1592961"/>
            <a:ext cx="9619774" cy="615290"/>
          </a:xfrm>
          <a:prstGeom prst="rect">
            <a:avLst/>
          </a:prstGeom>
        </p:spPr>
        <p:txBody>
          <a:bodyPr vert="horz" lIns="104287" tIns="52144" rIns="104287" bIns="52144" rtlCol="0" anchor="ctr">
            <a:normAutofit/>
          </a:bodyPr>
          <a:lstStyle/>
          <a:p>
            <a:r>
              <a:rPr lang="fr-FR" sz="3000" b="0" i="0" u="none" strike="noStrike" baseline="0" dirty="0" smtClean="0">
                <a:latin typeface=""/>
              </a:rPr>
              <a:t>TITRE DE LA SLIDE</a:t>
            </a:r>
            <a:endParaRPr lang="fr-FR" dirty="0"/>
          </a:p>
        </p:txBody>
      </p:sp>
      <p:sp>
        <p:nvSpPr>
          <p:cNvPr id="3" name="Espace réservé du texte 2"/>
          <p:cNvSpPr>
            <a:spLocks noGrp="1"/>
          </p:cNvSpPr>
          <p:nvPr>
            <p:ph type="body" idx="1"/>
          </p:nvPr>
        </p:nvSpPr>
        <p:spPr>
          <a:xfrm>
            <a:off x="534432" y="2936699"/>
            <a:ext cx="9619774" cy="3819098"/>
          </a:xfrm>
          <a:prstGeom prst="rect">
            <a:avLst/>
          </a:prstGeom>
        </p:spPr>
        <p:txBody>
          <a:bodyPr vert="horz" lIns="104287" tIns="52144" rIns="104287" bIns="52144"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CC2EC659-6570-4245-883E-3D337A3E5F55}" type="slidenum">
              <a:rPr lang="fr-FR" smtClean="0"/>
              <a:t>‹N°›</a:t>
            </a:fld>
            <a:endParaRPr lang="fr-FR"/>
          </a:p>
        </p:txBody>
      </p:sp>
      <p:pic>
        <p:nvPicPr>
          <p:cNvPr id="7" name="Image 6" descr="vgp_cmjn_horizontal.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69422" y="332142"/>
            <a:ext cx="2550419" cy="785992"/>
          </a:xfrm>
          <a:prstGeom prst="rect">
            <a:avLst/>
          </a:prstGeom>
        </p:spPr>
      </p:pic>
    </p:spTree>
    <p:extLst>
      <p:ext uri="{BB962C8B-B14F-4D97-AF65-F5344CB8AC3E}">
        <p14:creationId xmlns:p14="http://schemas.microsoft.com/office/powerpoint/2010/main" val="2856755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3" r:id="rId5"/>
    <p:sldLayoutId id="2147483655" r:id="rId6"/>
  </p:sldLayoutIdLst>
  <p:hf hdr="0" ftr="0" dt="0"/>
  <p:txStyles>
    <p:titleStyle>
      <a:lvl1pPr algn="l" defTabSz="521437" rtl="0" eaLnBrk="1" latinLnBrk="0" hangingPunct="1">
        <a:spcBef>
          <a:spcPct val="0"/>
        </a:spcBef>
        <a:buNone/>
        <a:defRPr lang="fr-FR" sz="3200" b="1" i="1" u="none" strike="noStrike" kern="1200" baseline="0" smtClean="0">
          <a:solidFill>
            <a:schemeClr val="tx1"/>
          </a:solidFill>
          <a:latin typeface="Arial"/>
          <a:ea typeface="+mj-ea"/>
          <a:cs typeface="Arial"/>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5407" y="1592961"/>
            <a:ext cx="9799214" cy="615290"/>
          </a:xfrm>
        </p:spPr>
        <p:txBody>
          <a:bodyPr>
            <a:normAutofit fontScale="90000"/>
          </a:bodyPr>
          <a:lstStyle/>
          <a:p>
            <a:r>
              <a:rPr lang="fr-FR" sz="3100" dirty="0" smtClean="0"/>
              <a:t>Conseil communautaire du 29 juin 2021</a:t>
            </a:r>
            <a:br>
              <a:rPr lang="fr-FR" sz="3100" dirty="0" smtClean="0"/>
            </a:br>
            <a:r>
              <a:rPr lang="fr-FR" sz="3100" dirty="0" smtClean="0"/>
              <a:t>Présentation des comptes administratifs 2020</a:t>
            </a:r>
            <a:r>
              <a:rPr lang="fr-FR" dirty="0" smtClean="0"/>
              <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1</a:t>
            </a:fld>
            <a:endParaRPr lang="fr-FR" dirty="0"/>
          </a:p>
        </p:txBody>
      </p:sp>
    </p:spTree>
    <p:extLst>
      <p:ext uri="{BB962C8B-B14F-4D97-AF65-F5344CB8AC3E}">
        <p14:creationId xmlns:p14="http://schemas.microsoft.com/office/powerpoint/2010/main" val="865308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190" y="1285316"/>
            <a:ext cx="8674509" cy="615290"/>
          </a:xfrm>
        </p:spPr>
        <p:txBody>
          <a:bodyPr>
            <a:normAutofit fontScale="90000"/>
          </a:bodyPr>
          <a:lstStyle/>
          <a:p>
            <a:r>
              <a:rPr lang="fr-FR" dirty="0" smtClean="0"/>
              <a:t>Evolution des recettes réelles </a:t>
            </a:r>
            <a:br>
              <a:rPr lang="fr-FR" dirty="0" smtClean="0"/>
            </a:br>
            <a:r>
              <a:rPr lang="fr-FR" dirty="0" smtClean="0"/>
              <a:t>de fonctionnement DEPUIS 2016</a:t>
            </a: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10</a:t>
            </a:fld>
            <a:endParaRPr lang="fr-FR" dirty="0"/>
          </a:p>
        </p:txBody>
      </p:sp>
      <p:pic>
        <p:nvPicPr>
          <p:cNvPr id="3" name="Image 2"/>
          <p:cNvPicPr>
            <a:picLocks noChangeAspect="1"/>
          </p:cNvPicPr>
          <p:nvPr/>
        </p:nvPicPr>
        <p:blipFill>
          <a:blip r:embed="rId2"/>
          <a:stretch>
            <a:fillRect/>
          </a:stretch>
        </p:blipFill>
        <p:spPr>
          <a:xfrm>
            <a:off x="422786" y="2442197"/>
            <a:ext cx="9805195" cy="4799073"/>
          </a:xfrm>
          <a:prstGeom prst="rect">
            <a:avLst/>
          </a:prstGeom>
        </p:spPr>
      </p:pic>
    </p:spTree>
    <p:extLst>
      <p:ext uri="{BB962C8B-B14F-4D97-AF65-F5344CB8AC3E}">
        <p14:creationId xmlns:p14="http://schemas.microsoft.com/office/powerpoint/2010/main" val="3619665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4321" y="1168891"/>
            <a:ext cx="9218792" cy="615290"/>
          </a:xfrm>
        </p:spPr>
        <p:txBody>
          <a:bodyPr>
            <a:normAutofit fontScale="90000"/>
          </a:bodyPr>
          <a:lstStyle/>
          <a:p>
            <a:r>
              <a:rPr lang="fr-FR" dirty="0" smtClean="0"/>
              <a:t>Fiscalité : </a:t>
            </a:r>
            <a:br>
              <a:rPr lang="fr-FR" dirty="0" smtClean="0"/>
            </a:br>
            <a:r>
              <a:rPr lang="fr-FR" dirty="0" smtClean="0"/>
              <a:t>des taux Modérés inchangés depuis 2010</a:t>
            </a: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11</a:t>
            </a:fld>
            <a:endParaRPr lang="fr-FR"/>
          </a:p>
        </p:txBody>
      </p:sp>
      <p:pic>
        <p:nvPicPr>
          <p:cNvPr id="8" name="Image 7"/>
          <p:cNvPicPr>
            <a:picLocks noChangeAspect="1"/>
          </p:cNvPicPr>
          <p:nvPr/>
        </p:nvPicPr>
        <p:blipFill>
          <a:blip r:embed="rId2"/>
          <a:stretch>
            <a:fillRect/>
          </a:stretch>
        </p:blipFill>
        <p:spPr>
          <a:xfrm>
            <a:off x="688258" y="2332383"/>
            <a:ext cx="9604855" cy="4782376"/>
          </a:xfrm>
          <a:prstGeom prst="rect">
            <a:avLst/>
          </a:prstGeom>
        </p:spPr>
      </p:pic>
      <p:sp>
        <p:nvSpPr>
          <p:cNvPr id="14" name="ZoneTexte 13"/>
          <p:cNvSpPr txBox="1"/>
          <p:nvPr/>
        </p:nvSpPr>
        <p:spPr>
          <a:xfrm>
            <a:off x="1009190" y="7221135"/>
            <a:ext cx="8674509" cy="276999"/>
          </a:xfrm>
          <a:prstGeom prst="rect">
            <a:avLst/>
          </a:prstGeom>
          <a:noFill/>
        </p:spPr>
        <p:txBody>
          <a:bodyPr wrap="square" rtlCol="0">
            <a:spAutoFit/>
          </a:bodyPr>
          <a:lstStyle/>
          <a:p>
            <a:r>
              <a:rPr lang="fr-FR" sz="1200" dirty="0" smtClean="0">
                <a:solidFill>
                  <a:srgbClr val="00478A"/>
                </a:solidFill>
                <a:latin typeface="Arial" panose="020B0604020202020204" pitchFamily="34" charset="0"/>
                <a:cs typeface="Arial" panose="020B0604020202020204" pitchFamily="34" charset="0"/>
              </a:rPr>
              <a:t>Source : document de valorisation financière et fiscale 2020-TP Versailles Municipale</a:t>
            </a:r>
            <a:endParaRPr lang="fr-FR" sz="1200" dirty="0">
              <a:solidFill>
                <a:srgbClr val="00478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474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ED0BDFC-36D5-124E-8CE8-41F78FD14EC5}" type="slidenum">
              <a:rPr lang="fr-FR" smtClean="0"/>
              <a:pPr/>
              <a:t>12</a:t>
            </a:fld>
            <a:endParaRPr lang="fr-FR" dirty="0"/>
          </a:p>
        </p:txBody>
      </p:sp>
      <p:sp>
        <p:nvSpPr>
          <p:cNvPr id="5" name="Titre 1"/>
          <p:cNvSpPr>
            <a:spLocks noGrp="1"/>
          </p:cNvSpPr>
          <p:nvPr>
            <p:ph type="title"/>
          </p:nvPr>
        </p:nvSpPr>
        <p:spPr>
          <a:xfrm>
            <a:off x="1009190" y="1465141"/>
            <a:ext cx="8674509" cy="615290"/>
          </a:xfrm>
        </p:spPr>
        <p:txBody>
          <a:bodyPr>
            <a:normAutofit fontScale="90000"/>
          </a:bodyPr>
          <a:lstStyle/>
          <a:p>
            <a:r>
              <a:rPr lang="fr-FR" dirty="0" smtClean="0"/>
              <a:t>Répartition des dépenses réelles de fonctionnement :  172,2 M€ EN 2020</a:t>
            </a:r>
            <a:endParaRPr lang="fr-FR" dirty="0"/>
          </a:p>
        </p:txBody>
      </p:sp>
      <p:pic>
        <p:nvPicPr>
          <p:cNvPr id="3" name="Image 2"/>
          <p:cNvPicPr>
            <a:picLocks noChangeAspect="1"/>
          </p:cNvPicPr>
          <p:nvPr/>
        </p:nvPicPr>
        <p:blipFill>
          <a:blip r:embed="rId2"/>
          <a:stretch>
            <a:fillRect/>
          </a:stretch>
        </p:blipFill>
        <p:spPr>
          <a:xfrm>
            <a:off x="1009189" y="2454597"/>
            <a:ext cx="9222921" cy="4899931"/>
          </a:xfrm>
          <a:prstGeom prst="rect">
            <a:avLst/>
          </a:prstGeom>
        </p:spPr>
      </p:pic>
    </p:spTree>
    <p:extLst>
      <p:ext uri="{BB962C8B-B14F-4D97-AF65-F5344CB8AC3E}">
        <p14:creationId xmlns:p14="http://schemas.microsoft.com/office/powerpoint/2010/main" val="2893420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ED0BDFC-36D5-124E-8CE8-41F78FD14EC5}" type="slidenum">
              <a:rPr lang="fr-FR" smtClean="0"/>
              <a:pPr/>
              <a:t>13</a:t>
            </a:fld>
            <a:endParaRPr lang="fr-FR" dirty="0"/>
          </a:p>
        </p:txBody>
      </p:sp>
      <p:sp>
        <p:nvSpPr>
          <p:cNvPr id="5" name="Titre 1"/>
          <p:cNvSpPr>
            <a:spLocks noGrp="1"/>
          </p:cNvSpPr>
          <p:nvPr>
            <p:ph type="title"/>
          </p:nvPr>
        </p:nvSpPr>
        <p:spPr>
          <a:xfrm>
            <a:off x="1009650" y="1455310"/>
            <a:ext cx="9363382" cy="615290"/>
          </a:xfrm>
        </p:spPr>
        <p:txBody>
          <a:bodyPr>
            <a:noAutofit/>
          </a:bodyPr>
          <a:lstStyle/>
          <a:p>
            <a:r>
              <a:rPr lang="fr-FR" sz="2200" dirty="0" smtClean="0"/>
              <a:t>Répartition des dépenses réelles de fonctionnement liées AUX Compétences :  52,8 M€ EN 2020</a:t>
            </a:r>
            <a:endParaRPr lang="fr-FR" sz="2200" dirty="0"/>
          </a:p>
        </p:txBody>
      </p:sp>
      <p:pic>
        <p:nvPicPr>
          <p:cNvPr id="2" name="Image 1"/>
          <p:cNvPicPr>
            <a:picLocks noChangeAspect="1"/>
          </p:cNvPicPr>
          <p:nvPr/>
        </p:nvPicPr>
        <p:blipFill>
          <a:blip r:embed="rId2"/>
          <a:stretch>
            <a:fillRect/>
          </a:stretch>
        </p:blipFill>
        <p:spPr>
          <a:xfrm>
            <a:off x="1130710" y="2392327"/>
            <a:ext cx="7964129" cy="5101247"/>
          </a:xfrm>
          <a:prstGeom prst="rect">
            <a:avLst/>
          </a:prstGeom>
        </p:spPr>
      </p:pic>
    </p:spTree>
    <p:extLst>
      <p:ext uri="{BB962C8B-B14F-4D97-AF65-F5344CB8AC3E}">
        <p14:creationId xmlns:p14="http://schemas.microsoft.com/office/powerpoint/2010/main" val="3464864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650" y="1435645"/>
            <a:ext cx="8674509" cy="615290"/>
          </a:xfrm>
        </p:spPr>
        <p:txBody>
          <a:bodyPr>
            <a:normAutofit fontScale="90000"/>
          </a:bodyPr>
          <a:lstStyle/>
          <a:p>
            <a:r>
              <a:rPr lang="fr-FR" dirty="0" smtClean="0"/>
              <a:t>Évolution des dépenses réelles de fonctionnement DEPUIS 2016</a:t>
            </a: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14</a:t>
            </a:fld>
            <a:endParaRPr lang="fr-FR" dirty="0"/>
          </a:p>
        </p:txBody>
      </p:sp>
      <p:pic>
        <p:nvPicPr>
          <p:cNvPr id="3" name="Image 2"/>
          <p:cNvPicPr>
            <a:picLocks noChangeAspect="1"/>
          </p:cNvPicPr>
          <p:nvPr/>
        </p:nvPicPr>
        <p:blipFill>
          <a:blip r:embed="rId2"/>
          <a:stretch>
            <a:fillRect/>
          </a:stretch>
        </p:blipFill>
        <p:spPr>
          <a:xfrm>
            <a:off x="1121657" y="2429265"/>
            <a:ext cx="7147271" cy="4998002"/>
          </a:xfrm>
          <a:prstGeom prst="rect">
            <a:avLst/>
          </a:prstGeom>
        </p:spPr>
      </p:pic>
    </p:spTree>
    <p:extLst>
      <p:ext uri="{BB962C8B-B14F-4D97-AF65-F5344CB8AC3E}">
        <p14:creationId xmlns:p14="http://schemas.microsoft.com/office/powerpoint/2010/main" val="1895867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649" y="1307825"/>
            <a:ext cx="9644972" cy="615290"/>
          </a:xfrm>
        </p:spPr>
        <p:txBody>
          <a:bodyPr>
            <a:noAutofit/>
          </a:bodyPr>
          <a:lstStyle/>
          <a:p>
            <a:r>
              <a:rPr lang="fr-FR" sz="2200" dirty="0" smtClean="0"/>
              <a:t>Explication de la croissance des dépenses réelles de fonctionnement liées aux compétences 2020 / 2019 : +5,8 M€</a:t>
            </a:r>
            <a:endParaRPr lang="fr-FR" sz="2200"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15</a:t>
            </a:fld>
            <a:endParaRPr lang="fr-FR" dirty="0"/>
          </a:p>
        </p:txBody>
      </p:sp>
      <p:pic>
        <p:nvPicPr>
          <p:cNvPr id="3" name="Image 2"/>
          <p:cNvPicPr>
            <a:picLocks noChangeAspect="1"/>
          </p:cNvPicPr>
          <p:nvPr/>
        </p:nvPicPr>
        <p:blipFill>
          <a:blip r:embed="rId3"/>
          <a:stretch>
            <a:fillRect/>
          </a:stretch>
        </p:blipFill>
        <p:spPr>
          <a:xfrm>
            <a:off x="127819" y="3048658"/>
            <a:ext cx="9696637" cy="4219770"/>
          </a:xfrm>
          <a:prstGeom prst="rect">
            <a:avLst/>
          </a:prstGeom>
        </p:spPr>
      </p:pic>
    </p:spTree>
    <p:extLst>
      <p:ext uri="{BB962C8B-B14F-4D97-AF65-F5344CB8AC3E}">
        <p14:creationId xmlns:p14="http://schemas.microsoft.com/office/powerpoint/2010/main" val="1858003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643" y="1138171"/>
            <a:ext cx="9740995" cy="615290"/>
          </a:xfrm>
        </p:spPr>
        <p:txBody>
          <a:bodyPr>
            <a:normAutofit fontScale="90000"/>
          </a:bodyPr>
          <a:lstStyle/>
          <a:p>
            <a:r>
              <a:rPr lang="fr-FR" dirty="0" smtClean="0"/>
              <a:t/>
            </a:r>
            <a:br>
              <a:rPr lang="fr-FR" dirty="0" smtClean="0"/>
            </a:br>
            <a:r>
              <a:rPr lang="fr-FR" dirty="0" smtClean="0"/>
              <a:t>résultat du budget ordures ménagères :</a:t>
            </a:r>
            <a:br>
              <a:rPr lang="fr-FR" dirty="0" smtClean="0"/>
            </a:br>
            <a:r>
              <a:rPr lang="fr-FR" dirty="0" smtClean="0"/>
              <a:t>un excédent modéré (&lt;15 %) </a:t>
            </a: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16</a:t>
            </a:fld>
            <a:endParaRPr lang="fr-FR" dirty="0"/>
          </a:p>
        </p:txBody>
      </p:sp>
      <p:pic>
        <p:nvPicPr>
          <p:cNvPr id="7" name="Image 6"/>
          <p:cNvPicPr>
            <a:picLocks noChangeAspect="1"/>
          </p:cNvPicPr>
          <p:nvPr/>
        </p:nvPicPr>
        <p:blipFill>
          <a:blip r:embed="rId2"/>
          <a:stretch>
            <a:fillRect/>
          </a:stretch>
        </p:blipFill>
        <p:spPr>
          <a:xfrm>
            <a:off x="2448911" y="2248359"/>
            <a:ext cx="7409792" cy="5190406"/>
          </a:xfrm>
          <a:prstGeom prst="rect">
            <a:avLst/>
          </a:prstGeom>
        </p:spPr>
      </p:pic>
    </p:spTree>
    <p:extLst>
      <p:ext uri="{BB962C8B-B14F-4D97-AF65-F5344CB8AC3E}">
        <p14:creationId xmlns:p14="http://schemas.microsoft.com/office/powerpoint/2010/main" val="936965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189" y="1445477"/>
            <a:ext cx="9645431" cy="615290"/>
          </a:xfrm>
        </p:spPr>
        <p:txBody>
          <a:bodyPr>
            <a:normAutofit fontScale="90000"/>
          </a:bodyPr>
          <a:lstStyle/>
          <a:p>
            <a:r>
              <a:rPr lang="fr-FR" dirty="0" smtClean="0"/>
              <a:t>Répartition des dépenses d’investissement : 10,9 M€ en 2020</a:t>
            </a: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17</a:t>
            </a:fld>
            <a:endParaRPr lang="fr-FR" dirty="0"/>
          </a:p>
        </p:txBody>
      </p:sp>
      <p:pic>
        <p:nvPicPr>
          <p:cNvPr id="3" name="Image 2"/>
          <p:cNvPicPr>
            <a:picLocks noChangeAspect="1"/>
          </p:cNvPicPr>
          <p:nvPr/>
        </p:nvPicPr>
        <p:blipFill>
          <a:blip r:embed="rId2"/>
          <a:stretch>
            <a:fillRect/>
          </a:stretch>
        </p:blipFill>
        <p:spPr>
          <a:xfrm>
            <a:off x="818930" y="2560847"/>
            <a:ext cx="9483399" cy="4877918"/>
          </a:xfrm>
          <a:prstGeom prst="rect">
            <a:avLst/>
          </a:prstGeom>
        </p:spPr>
      </p:pic>
    </p:spTree>
    <p:extLst>
      <p:ext uri="{BB962C8B-B14F-4D97-AF65-F5344CB8AC3E}">
        <p14:creationId xmlns:p14="http://schemas.microsoft.com/office/powerpoint/2010/main" val="740751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dette</a:t>
            </a: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18</a:t>
            </a:fld>
            <a:endParaRPr lang="fr-FR"/>
          </a:p>
        </p:txBody>
      </p:sp>
      <p:sp>
        <p:nvSpPr>
          <p:cNvPr id="6" name="ZoneTexte 5"/>
          <p:cNvSpPr txBox="1"/>
          <p:nvPr/>
        </p:nvSpPr>
        <p:spPr>
          <a:xfrm>
            <a:off x="804254" y="2437256"/>
            <a:ext cx="9084379" cy="2200602"/>
          </a:xfrm>
          <a:prstGeom prst="rect">
            <a:avLst/>
          </a:prstGeom>
          <a:noFill/>
        </p:spPr>
        <p:txBody>
          <a:bodyPr wrap="square" rtlCol="0">
            <a:spAutoFit/>
          </a:bodyPr>
          <a:lstStyle/>
          <a:p>
            <a:pPr marL="342900" indent="-342900">
              <a:buFont typeface="Wingdings" panose="05000000000000000000" pitchFamily="2" charset="2"/>
              <a:buChar char="ü"/>
            </a:pPr>
            <a:r>
              <a:rPr lang="fr-FR" sz="1700" dirty="0" smtClean="0">
                <a:solidFill>
                  <a:srgbClr val="00478A"/>
                </a:solidFill>
                <a:latin typeface="Arial" panose="020B0604020202020204" pitchFamily="34" charset="0"/>
                <a:cs typeface="Arial" panose="020B0604020202020204" pitchFamily="34" charset="0"/>
              </a:rPr>
              <a:t>Une absence de dette au 31 décembre 2020</a:t>
            </a:r>
          </a:p>
          <a:p>
            <a:endParaRPr lang="fr-FR" sz="1700" dirty="0" smtClean="0">
              <a:solidFill>
                <a:srgbClr val="00478A"/>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fr-FR" sz="1700" dirty="0" smtClean="0">
                <a:solidFill>
                  <a:srgbClr val="00478A"/>
                </a:solidFill>
                <a:latin typeface="Arial" panose="020B0604020202020204" pitchFamily="34" charset="0"/>
                <a:cs typeface="Arial" panose="020B0604020202020204" pitchFamily="34" charset="0"/>
              </a:rPr>
              <a:t>Une progression des garanties d’emprunt aux bailleurs sociaux</a:t>
            </a:r>
          </a:p>
          <a:p>
            <a:endParaRPr lang="fr-FR" sz="1700" dirty="0" smtClean="0">
              <a:solidFill>
                <a:srgbClr val="00478A"/>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fr-FR" sz="1700" dirty="0">
                <a:solidFill>
                  <a:srgbClr val="00478A"/>
                </a:solidFill>
                <a:latin typeface="Arial" panose="020B0604020202020204" pitchFamily="34" charset="0"/>
                <a:cs typeface="Arial" panose="020B0604020202020204" pitchFamily="34" charset="0"/>
              </a:rPr>
              <a:t>Par prudence, VGP s’est fixé des limites aux garanties d’emprunts </a:t>
            </a:r>
            <a:r>
              <a:rPr lang="fr-FR" sz="1700" dirty="0" smtClean="0">
                <a:solidFill>
                  <a:srgbClr val="00478A"/>
                </a:solidFill>
                <a:latin typeface="Arial" panose="020B0604020202020204" pitchFamily="34" charset="0"/>
                <a:cs typeface="Arial" panose="020B0604020202020204" pitchFamily="34" charset="0"/>
              </a:rPr>
              <a:t>des bailleurs sociaux : </a:t>
            </a:r>
            <a:endParaRPr lang="fr-FR" sz="1700" dirty="0">
              <a:solidFill>
                <a:srgbClr val="00478A"/>
              </a:solidFill>
              <a:latin typeface="Arial" panose="020B0604020202020204" pitchFamily="34" charset="0"/>
              <a:cs typeface="Arial" panose="020B0604020202020204" pitchFamily="34" charset="0"/>
            </a:endParaRPr>
          </a:p>
          <a:p>
            <a:pPr marL="1385773" lvl="2" indent="-342900">
              <a:buFontTx/>
              <a:buChar char="-"/>
            </a:pPr>
            <a:r>
              <a:rPr lang="fr-FR" sz="1700" dirty="0">
                <a:solidFill>
                  <a:srgbClr val="00478A"/>
                </a:solidFill>
                <a:latin typeface="Arial" panose="020B0604020202020204" pitchFamily="34" charset="0"/>
                <a:cs typeface="Arial" panose="020B0604020202020204" pitchFamily="34" charset="0"/>
              </a:rPr>
              <a:t>cumul des emprunts &lt; 100 % des recettes réelles de </a:t>
            </a:r>
            <a:r>
              <a:rPr lang="fr-FR" sz="1700" dirty="0" smtClean="0">
                <a:solidFill>
                  <a:srgbClr val="00478A"/>
                </a:solidFill>
                <a:latin typeface="Arial" panose="020B0604020202020204" pitchFamily="34" charset="0"/>
                <a:cs typeface="Arial" panose="020B0604020202020204" pitchFamily="34" charset="0"/>
              </a:rPr>
              <a:t>fonctionnement</a:t>
            </a:r>
            <a:endParaRPr lang="fr-FR" sz="1700" dirty="0">
              <a:solidFill>
                <a:srgbClr val="00478A"/>
              </a:solidFill>
              <a:latin typeface="Arial" panose="020B0604020202020204" pitchFamily="34" charset="0"/>
              <a:cs typeface="Arial" panose="020B0604020202020204" pitchFamily="34" charset="0"/>
            </a:endParaRPr>
          </a:p>
          <a:p>
            <a:pPr marL="1385773" lvl="2" indent="-342900">
              <a:buFontTx/>
              <a:buChar char="-"/>
            </a:pPr>
            <a:r>
              <a:rPr lang="fr-FR" sz="1700" dirty="0">
                <a:solidFill>
                  <a:srgbClr val="00478A"/>
                </a:solidFill>
                <a:latin typeface="Arial" panose="020B0604020202020204" pitchFamily="34" charset="0"/>
                <a:cs typeface="Arial" panose="020B0604020202020204" pitchFamily="34" charset="0"/>
              </a:rPr>
              <a:t>cumul des emprunts pour un bailleur &lt; 25 % capacité à garantir de VGP</a:t>
            </a:r>
          </a:p>
          <a:p>
            <a:pPr marL="342900" indent="-342900">
              <a:buFont typeface="Wingdings" panose="05000000000000000000" pitchFamily="2" charset="2"/>
              <a:buChar char="ü"/>
            </a:pPr>
            <a:endParaRPr lang="fr-FR" sz="1800" dirty="0" smtClean="0">
              <a:solidFill>
                <a:srgbClr val="00478A"/>
              </a:solidFill>
              <a:latin typeface="Arial" panose="020B0604020202020204" pitchFamily="34" charset="0"/>
              <a:cs typeface="Arial" panose="020B0604020202020204"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1873310677"/>
              </p:ext>
            </p:extLst>
          </p:nvPr>
        </p:nvGraphicFramePr>
        <p:xfrm>
          <a:off x="2024237" y="4661872"/>
          <a:ext cx="6644412" cy="2790144"/>
        </p:xfrm>
        <a:graphic>
          <a:graphicData uri="http://schemas.openxmlformats.org/drawingml/2006/table">
            <a:tbl>
              <a:tblPr/>
              <a:tblGrid>
                <a:gridCol w="3723860"/>
                <a:gridCol w="1404407"/>
                <a:gridCol w="1516145"/>
              </a:tblGrid>
              <a:tr h="344556">
                <a:tc>
                  <a:txBody>
                    <a:bodyPr/>
                    <a:lstStyle/>
                    <a:p>
                      <a:pPr algn="l" fontAlgn="ctr"/>
                      <a:r>
                        <a:rPr lang="fr-FR" sz="16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Arial" panose="020B0604020202020204" pitchFamily="34" charset="0"/>
                        </a:rPr>
                        <a:t>CA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effectLst/>
                          <a:latin typeface="Arial" panose="020B0604020202020204" pitchFamily="34" charset="0"/>
                        </a:rPr>
                        <a:t>CA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93">
                <a:tc>
                  <a:txBody>
                    <a:bodyPr/>
                    <a:lstStyle/>
                    <a:p>
                      <a:pPr algn="l" fontAlgn="ctr"/>
                      <a:r>
                        <a:rPr lang="fr-FR" sz="1600" b="1" i="0" u="none" strike="noStrike" dirty="0">
                          <a:solidFill>
                            <a:srgbClr val="000000"/>
                          </a:solidFill>
                          <a:effectLst/>
                          <a:latin typeface="Arial" panose="020B0604020202020204" pitchFamily="34" charset="0"/>
                        </a:rPr>
                        <a:t>Dette au 31 décembre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600" b="1" i="0" u="none" strike="noStrike" dirty="0">
                          <a:solidFill>
                            <a:srgbClr val="000000"/>
                          </a:solidFill>
                          <a:effectLst/>
                          <a:latin typeface="Arial" panose="020B0604020202020204" pitchFamily="34" charset="0"/>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600" b="1" i="0" u="none" strike="noStrike">
                          <a:solidFill>
                            <a:srgbClr val="000000"/>
                          </a:solidFill>
                          <a:effectLst/>
                          <a:latin typeface="Arial" panose="020B0604020202020204" pitchFamily="34" charset="0"/>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9816">
                <a:tc>
                  <a:txBody>
                    <a:bodyPr/>
                    <a:lstStyle/>
                    <a:p>
                      <a:pPr algn="l" fontAlgn="ctr"/>
                      <a:r>
                        <a:rPr lang="fr-FR" sz="1600" b="0" i="0" u="none" strike="noStrike" dirty="0">
                          <a:solidFill>
                            <a:srgbClr val="000000"/>
                          </a:solidFill>
                          <a:effectLst/>
                          <a:latin typeface="Arial" panose="020B0604020202020204" pitchFamily="34" charset="0"/>
                        </a:rPr>
                        <a:t>Garanties d'emprunts au 31/12 aux bailleurs sociaux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600" b="0" i="0" u="none" strike="noStrike" dirty="0">
                          <a:solidFill>
                            <a:srgbClr val="000000"/>
                          </a:solidFill>
                          <a:effectLst/>
                          <a:latin typeface="Arial" panose="020B0604020202020204" pitchFamily="34" charset="0"/>
                        </a:rPr>
                        <a:t>67 012 719 €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600" b="0" i="0" u="none" strike="noStrike" dirty="0">
                          <a:solidFill>
                            <a:srgbClr val="000000"/>
                          </a:solidFill>
                          <a:effectLst/>
                          <a:latin typeface="Arial" panose="020B0604020202020204" pitchFamily="34" charset="0"/>
                        </a:rPr>
                        <a:t>83 757 797 €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9816">
                <a:tc>
                  <a:txBody>
                    <a:bodyPr/>
                    <a:lstStyle/>
                    <a:p>
                      <a:pPr algn="l" fontAlgn="ctr"/>
                      <a:r>
                        <a:rPr lang="fr-FR" sz="1600" b="0" i="1" u="none" strike="noStrike" dirty="0">
                          <a:solidFill>
                            <a:srgbClr val="000000"/>
                          </a:solidFill>
                          <a:effectLst/>
                          <a:latin typeface="Arial" panose="020B0604020202020204" pitchFamily="34" charset="0"/>
                        </a:rPr>
                        <a:t>En % des recettes réelles de fonctionnement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600" b="0" i="1" u="none" strike="noStrike" dirty="0">
                          <a:solidFill>
                            <a:srgbClr val="000000"/>
                          </a:solidFill>
                          <a:effectLst/>
                          <a:latin typeface="Arial" panose="020B060402020202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600" b="0" i="1" u="none" strike="noStrike" dirty="0">
                          <a:solidFill>
                            <a:srgbClr val="000000"/>
                          </a:solidFill>
                          <a:effectLst/>
                          <a:latin typeface="Arial" panose="020B060402020202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3030">
                <a:tc>
                  <a:txBody>
                    <a:bodyPr/>
                    <a:lstStyle/>
                    <a:p>
                      <a:pPr algn="l" fontAlgn="ctr"/>
                      <a:r>
                        <a:rPr lang="fr-FR" sz="1600" b="0" i="0" u="none" strike="noStrike" dirty="0">
                          <a:solidFill>
                            <a:srgbClr val="000000"/>
                          </a:solidFill>
                          <a:effectLst/>
                          <a:latin typeface="Arial" panose="020B0604020202020204" pitchFamily="34" charset="0"/>
                        </a:rPr>
                        <a:t>Garanties d'emprunts au 31/12 à la SEM PATRIMONIALE SATORY MOBILITE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600" b="0" i="0" u="none" strike="noStrike" dirty="0">
                          <a:solidFill>
                            <a:srgbClr val="000000"/>
                          </a:solidFill>
                          <a:effectLst/>
                          <a:latin typeface="Arial" panose="020B0604020202020204" pitchFamily="34" charset="0"/>
                        </a:rPr>
                        <a:t>2 950 000 €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600" b="0" i="0" u="none" strike="noStrike" dirty="0">
                          <a:solidFill>
                            <a:srgbClr val="000000"/>
                          </a:solidFill>
                          <a:effectLst/>
                          <a:latin typeface="Arial" panose="020B0604020202020204" pitchFamily="34" charset="0"/>
                        </a:rPr>
                        <a:t>2 593 676 €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783">
                <a:tc>
                  <a:txBody>
                    <a:bodyPr/>
                    <a:lstStyle/>
                    <a:p>
                      <a:pPr algn="l" fontAlgn="ctr"/>
                      <a:r>
                        <a:rPr lang="fr-FR" sz="1600" b="1" i="0" u="none" strike="noStrike">
                          <a:solidFill>
                            <a:srgbClr val="000000"/>
                          </a:solidFill>
                          <a:effectLst/>
                          <a:latin typeface="Arial" panose="020B0604020202020204" pitchFamily="34" charset="0"/>
                        </a:rPr>
                        <a:t>Total des garanties d'emprunts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600" b="1" i="0" u="none" strike="noStrike" dirty="0">
                          <a:solidFill>
                            <a:srgbClr val="000000"/>
                          </a:solidFill>
                          <a:effectLst/>
                          <a:latin typeface="Arial" panose="020B0604020202020204" pitchFamily="34" charset="0"/>
                        </a:rPr>
                        <a:t>69 962 719 €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600" b="1" i="0" u="none" strike="noStrike" dirty="0">
                          <a:solidFill>
                            <a:srgbClr val="000000"/>
                          </a:solidFill>
                          <a:effectLst/>
                          <a:latin typeface="Arial" panose="020B0604020202020204" pitchFamily="34" charset="0"/>
                        </a:rPr>
                        <a:t>86 351 473 €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84431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190" y="1494638"/>
            <a:ext cx="8674509" cy="615290"/>
          </a:xfrm>
        </p:spPr>
        <p:txBody>
          <a:bodyPr>
            <a:normAutofit fontScale="90000"/>
          </a:bodyPr>
          <a:lstStyle/>
          <a:p>
            <a:r>
              <a:rPr lang="fr-FR" dirty="0" smtClean="0"/>
              <a:t>Résultat comptable </a:t>
            </a:r>
            <a:r>
              <a:rPr lang="fr-FR" dirty="0"/>
              <a:t>DE L’EXERCICE 2020</a:t>
            </a:r>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19</a:t>
            </a:fld>
            <a:endParaRPr lang="fr-FR" dirty="0"/>
          </a:p>
        </p:txBody>
      </p:sp>
      <p:pic>
        <p:nvPicPr>
          <p:cNvPr id="5" name="Image 4"/>
          <p:cNvPicPr>
            <a:picLocks noChangeAspect="1"/>
          </p:cNvPicPr>
          <p:nvPr/>
        </p:nvPicPr>
        <p:blipFill>
          <a:blip r:embed="rId2"/>
          <a:stretch>
            <a:fillRect/>
          </a:stretch>
        </p:blipFill>
        <p:spPr>
          <a:xfrm>
            <a:off x="823324" y="2438140"/>
            <a:ext cx="8648700" cy="5000625"/>
          </a:xfrm>
          <a:prstGeom prst="rect">
            <a:avLst/>
          </a:prstGeom>
        </p:spPr>
      </p:pic>
    </p:spTree>
    <p:extLst>
      <p:ext uri="{BB962C8B-B14F-4D97-AF65-F5344CB8AC3E}">
        <p14:creationId xmlns:p14="http://schemas.microsoft.com/office/powerpoint/2010/main" val="1648433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190" y="1248832"/>
            <a:ext cx="8674509" cy="615290"/>
          </a:xfrm>
        </p:spPr>
        <p:txBody>
          <a:bodyPr>
            <a:normAutofit fontScale="90000"/>
          </a:bodyPr>
          <a:lstStyle/>
          <a:p>
            <a:r>
              <a:rPr lang="fr-FR" sz="2900" dirty="0" err="1" smtClean="0"/>
              <a:t>Délib</a:t>
            </a:r>
            <a:r>
              <a:rPr lang="fr-FR" sz="2900" dirty="0" smtClean="0"/>
              <a:t>. D.2021.06.3</a:t>
            </a:r>
            <a:r>
              <a:rPr lang="fr-FR" dirty="0" smtClean="0"/>
              <a:t/>
            </a:r>
            <a:br>
              <a:rPr lang="fr-FR" dirty="0" smtClean="0"/>
            </a:br>
            <a:r>
              <a:rPr lang="fr-FR" sz="2900" dirty="0" smtClean="0"/>
              <a:t>Compte DE GESTION 2020 budget principal</a:t>
            </a:r>
            <a:endParaRPr lang="fr-FR" sz="2900"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2</a:t>
            </a:fld>
            <a:endParaRPr lang="fr-FR" dirty="0"/>
          </a:p>
        </p:txBody>
      </p:sp>
      <p:pic>
        <p:nvPicPr>
          <p:cNvPr id="5" name="Image 4"/>
          <p:cNvPicPr>
            <a:picLocks noChangeAspect="1"/>
          </p:cNvPicPr>
          <p:nvPr/>
        </p:nvPicPr>
        <p:blipFill>
          <a:blip r:embed="rId2"/>
          <a:stretch>
            <a:fillRect/>
          </a:stretch>
        </p:blipFill>
        <p:spPr>
          <a:xfrm>
            <a:off x="2443720" y="1957098"/>
            <a:ext cx="7118720" cy="5481667"/>
          </a:xfrm>
          <a:prstGeom prst="rect">
            <a:avLst/>
          </a:prstGeom>
        </p:spPr>
      </p:pic>
    </p:spTree>
    <p:extLst>
      <p:ext uri="{BB962C8B-B14F-4D97-AF65-F5344CB8AC3E}">
        <p14:creationId xmlns:p14="http://schemas.microsoft.com/office/powerpoint/2010/main" val="1656549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4022" y="1465276"/>
            <a:ext cx="9904616" cy="615290"/>
          </a:xfrm>
        </p:spPr>
        <p:txBody>
          <a:bodyPr>
            <a:normAutofit fontScale="90000"/>
          </a:bodyPr>
          <a:lstStyle/>
          <a:p>
            <a:r>
              <a:rPr lang="fr-FR" sz="2800" dirty="0" err="1" smtClean="0"/>
              <a:t>Délib</a:t>
            </a:r>
            <a:r>
              <a:rPr lang="fr-FR" sz="2800" dirty="0" smtClean="0"/>
              <a:t>. D.2021.06.6</a:t>
            </a:r>
            <a:br>
              <a:rPr lang="fr-FR" sz="2800" dirty="0" smtClean="0"/>
            </a:br>
            <a:r>
              <a:rPr lang="fr-FR" sz="2800" dirty="0" smtClean="0"/>
              <a:t>comptes administratifs 2020 budgets assainissement</a:t>
            </a:r>
            <a:r>
              <a:rPr lang="fr-FR" dirty="0" smtClean="0"/>
              <a:t/>
            </a:r>
            <a:br>
              <a:rPr lang="fr-FR" dirty="0" smtClean="0"/>
            </a:br>
            <a:endParaRPr lang="fr-FR" sz="2900"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20</a:t>
            </a:fld>
            <a:endParaRPr lang="fr-FR" dirty="0"/>
          </a:p>
        </p:txBody>
      </p:sp>
      <p:pic>
        <p:nvPicPr>
          <p:cNvPr id="5" name="Image 4"/>
          <p:cNvPicPr>
            <a:picLocks noChangeAspect="1"/>
          </p:cNvPicPr>
          <p:nvPr/>
        </p:nvPicPr>
        <p:blipFill>
          <a:blip r:embed="rId2"/>
          <a:stretch>
            <a:fillRect/>
          </a:stretch>
        </p:blipFill>
        <p:spPr>
          <a:xfrm>
            <a:off x="940605" y="2701415"/>
            <a:ext cx="7878929" cy="4302093"/>
          </a:xfrm>
          <a:prstGeom prst="rect">
            <a:avLst/>
          </a:prstGeom>
        </p:spPr>
      </p:pic>
    </p:spTree>
    <p:extLst>
      <p:ext uri="{BB962C8B-B14F-4D97-AF65-F5344CB8AC3E}">
        <p14:creationId xmlns:p14="http://schemas.microsoft.com/office/powerpoint/2010/main" val="2057006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1434" y="1258862"/>
            <a:ext cx="9679448" cy="738374"/>
          </a:xfrm>
        </p:spPr>
        <p:txBody>
          <a:bodyPr>
            <a:noAutofit/>
          </a:bodyPr>
          <a:lstStyle/>
          <a:p>
            <a:r>
              <a:rPr lang="fr-FR" sz="2300" dirty="0" smtClean="0"/>
              <a:t>Les 3 faits marquants de l’exercice 2020</a:t>
            </a:r>
            <a:endParaRPr lang="fr-FR" sz="2300"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21</a:t>
            </a:fld>
            <a:endParaRPr lang="fr-FR" dirty="0"/>
          </a:p>
        </p:txBody>
      </p:sp>
      <p:sp>
        <p:nvSpPr>
          <p:cNvPr id="5" name="Espace réservé du texte 2"/>
          <p:cNvSpPr>
            <a:spLocks noGrp="1"/>
          </p:cNvSpPr>
          <p:nvPr>
            <p:ph type="body" sz="quarter" idx="13"/>
          </p:nvPr>
        </p:nvSpPr>
        <p:spPr>
          <a:xfrm>
            <a:off x="1121433" y="2586251"/>
            <a:ext cx="9252277" cy="4634885"/>
          </a:xfrm>
        </p:spPr>
        <p:txBody>
          <a:bodyPr>
            <a:normAutofit/>
          </a:bodyPr>
          <a:lstStyle/>
          <a:p>
            <a:pPr marL="285750" indent="-285750" algn="just">
              <a:buFont typeface="Wingdings" panose="05000000000000000000" pitchFamily="2" charset="2"/>
              <a:buChar char="ü"/>
            </a:pPr>
            <a:r>
              <a:rPr lang="fr-FR" dirty="0" smtClean="0">
                <a:latin typeface="Arial" panose="020B0604020202020204" pitchFamily="34" charset="0"/>
                <a:cs typeface="Arial" panose="020B0604020202020204" pitchFamily="34" charset="0"/>
              </a:rPr>
              <a:t>COMPETENCES : transfert à VGP de </a:t>
            </a:r>
            <a:r>
              <a:rPr lang="fr-FR" dirty="0">
                <a:latin typeface="Arial" panose="020B0604020202020204" pitchFamily="34" charset="0"/>
                <a:cs typeface="Arial" panose="020B0604020202020204" pitchFamily="34" charset="0"/>
              </a:rPr>
              <a:t>la compétence </a:t>
            </a:r>
            <a:r>
              <a:rPr lang="fr-FR" dirty="0" smtClean="0">
                <a:latin typeface="Arial" panose="020B0604020202020204" pitchFamily="34" charset="0"/>
                <a:cs typeface="Arial" panose="020B0604020202020204" pitchFamily="34" charset="0"/>
              </a:rPr>
              <a:t>«Assainissement</a:t>
            </a: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r>
              <a:rPr lang="fr-FR" dirty="0" smtClean="0">
                <a:latin typeface="Arial" panose="020B0604020202020204" pitchFamily="34" charset="0"/>
                <a:cs typeface="Arial" panose="020B0604020202020204" pitchFamily="34" charset="0"/>
              </a:rPr>
              <a:t> UNE NOUVELLE ORGANISATION BUDGETAIRE :</a:t>
            </a:r>
          </a:p>
          <a:p>
            <a:pPr algn="just"/>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 Transformation des 14 budgets annexes communaux en 3 budgets annexes 	intercommunaux selon le mode de gestion : régie directe, régie en marchés, DSP</a:t>
            </a:r>
          </a:p>
          <a:p>
            <a:pPr algn="just"/>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  4 communes restent gérées par le syndicat HYDREAULYS (Bailly, Fontenay, Le 	Chesnay-	Rocquencourt, Saint Cyr l’Ecole).</a:t>
            </a:r>
          </a:p>
          <a:p>
            <a:pPr marL="285750" indent="-285750" algn="just">
              <a:buFont typeface="Wingdings" panose="05000000000000000000" pitchFamily="2" charset="2"/>
              <a:buChar char="ü"/>
            </a:pPr>
            <a:r>
              <a:rPr lang="fr-FR" dirty="0" smtClean="0">
                <a:latin typeface="Arial" panose="020B0604020202020204" pitchFamily="34" charset="0"/>
                <a:cs typeface="Arial" panose="020B0604020202020204" pitchFamily="34" charset="0"/>
              </a:rPr>
              <a:t>LE TRANSFERT DES RESULTATS BUDGETAIRES ET DE L’ACTIF :</a:t>
            </a:r>
          </a:p>
          <a:p>
            <a:pPr algn="just"/>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       - Les 14 communes ont transféré leur résultat 2019 à VGP au 31/12/2020</a:t>
            </a:r>
          </a:p>
          <a:p>
            <a:pPr algn="just"/>
            <a:r>
              <a:rPr lang="fr-FR" dirty="0" smtClean="0">
                <a:latin typeface="Arial" panose="020B0604020202020204" pitchFamily="34" charset="0"/>
                <a:cs typeface="Arial" panose="020B0604020202020204" pitchFamily="34" charset="0"/>
              </a:rPr>
              <a:t>        - 9 communes ont signé le PV de mise à disposition de leur actif. </a:t>
            </a:r>
          </a:p>
          <a:p>
            <a:pPr algn="just"/>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Poursuite du transfert d’actif des 5 communes restantes en 2021.</a:t>
            </a:r>
          </a:p>
          <a:p>
            <a:endParaRPr lang="fr-FR"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431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0867" y="1474973"/>
            <a:ext cx="8674509" cy="615290"/>
          </a:xfrm>
        </p:spPr>
        <p:txBody>
          <a:bodyPr>
            <a:normAutofit fontScale="90000"/>
          </a:bodyPr>
          <a:lstStyle/>
          <a:p>
            <a:r>
              <a:rPr lang="fr-FR" dirty="0" smtClean="0"/>
              <a:t>Les compétences de l’agglomération liées au cycle de l’eau</a:t>
            </a: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22</a:t>
            </a:fld>
            <a:endParaRPr lang="fr-FR" dirty="0"/>
          </a:p>
        </p:txBody>
      </p:sp>
      <p:pic>
        <p:nvPicPr>
          <p:cNvPr id="5" name="Image 4"/>
          <p:cNvPicPr>
            <a:picLocks noChangeAspect="1"/>
          </p:cNvPicPr>
          <p:nvPr/>
        </p:nvPicPr>
        <p:blipFill>
          <a:blip r:embed="rId2"/>
          <a:stretch>
            <a:fillRect/>
          </a:stretch>
        </p:blipFill>
        <p:spPr>
          <a:xfrm>
            <a:off x="1009190" y="2375698"/>
            <a:ext cx="7925176" cy="5063067"/>
          </a:xfrm>
          <a:prstGeom prst="rect">
            <a:avLst/>
          </a:prstGeom>
        </p:spPr>
      </p:pic>
    </p:spTree>
    <p:extLst>
      <p:ext uri="{BB962C8B-B14F-4D97-AF65-F5344CB8AC3E}">
        <p14:creationId xmlns:p14="http://schemas.microsoft.com/office/powerpoint/2010/main" val="1697437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1434" y="1258862"/>
            <a:ext cx="9679448" cy="738374"/>
          </a:xfrm>
        </p:spPr>
        <p:txBody>
          <a:bodyPr>
            <a:noAutofit/>
          </a:bodyPr>
          <a:lstStyle/>
          <a:p>
            <a:r>
              <a:rPr lang="fr-FR" sz="2300" dirty="0" smtClean="0"/>
              <a:t>Résultats comptables de l’exercice 2020</a:t>
            </a:r>
            <a:br>
              <a:rPr lang="fr-FR" sz="2300" dirty="0" smtClean="0"/>
            </a:br>
            <a:r>
              <a:rPr lang="fr-FR" sz="2300" dirty="0" smtClean="0"/>
              <a:t>PAR BUDGET ANNEXE ASSAINISSEMENT</a:t>
            </a:r>
            <a:endParaRPr lang="fr-FR" sz="2300"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23</a:t>
            </a:fld>
            <a:endParaRPr lang="fr-FR" dirty="0"/>
          </a:p>
        </p:txBody>
      </p:sp>
      <p:pic>
        <p:nvPicPr>
          <p:cNvPr id="3" name="Image 2"/>
          <p:cNvPicPr>
            <a:picLocks noChangeAspect="1"/>
          </p:cNvPicPr>
          <p:nvPr/>
        </p:nvPicPr>
        <p:blipFill>
          <a:blip r:embed="rId2"/>
          <a:stretch>
            <a:fillRect/>
          </a:stretch>
        </p:blipFill>
        <p:spPr>
          <a:xfrm>
            <a:off x="570271" y="2353351"/>
            <a:ext cx="9183330" cy="5006755"/>
          </a:xfrm>
          <a:prstGeom prst="rect">
            <a:avLst/>
          </a:prstGeom>
        </p:spPr>
      </p:pic>
    </p:spTree>
    <p:extLst>
      <p:ext uri="{BB962C8B-B14F-4D97-AF65-F5344CB8AC3E}">
        <p14:creationId xmlns:p14="http://schemas.microsoft.com/office/powerpoint/2010/main" val="2216127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5617" y="1382754"/>
            <a:ext cx="8674509" cy="615290"/>
          </a:xfrm>
        </p:spPr>
        <p:txBody>
          <a:bodyPr>
            <a:normAutofit fontScale="90000"/>
          </a:bodyPr>
          <a:lstStyle/>
          <a:p>
            <a:r>
              <a:rPr lang="fr-FR" dirty="0" smtClean="0"/>
              <a:t>Dette au 31 décembre 2020</a:t>
            </a:r>
            <a:br>
              <a:rPr lang="fr-FR" dirty="0" smtClean="0"/>
            </a:br>
            <a:r>
              <a:rPr lang="fr-FR" dirty="0" smtClean="0"/>
              <a:t>par budget annexe assainissement</a:t>
            </a: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24</a:t>
            </a:fld>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286937196"/>
              </p:ext>
            </p:extLst>
          </p:nvPr>
        </p:nvGraphicFramePr>
        <p:xfrm>
          <a:off x="1121434" y="2579277"/>
          <a:ext cx="7388770" cy="2591470"/>
        </p:xfrm>
        <a:graphic>
          <a:graphicData uri="http://schemas.openxmlformats.org/drawingml/2006/table">
            <a:tbl>
              <a:tblPr/>
              <a:tblGrid>
                <a:gridCol w="3188160">
                  <a:extLst>
                    <a:ext uri="{9D8B030D-6E8A-4147-A177-3AD203B41FA5}">
                      <a16:colId xmlns:a16="http://schemas.microsoft.com/office/drawing/2014/main" xmlns="" val="20000"/>
                    </a:ext>
                  </a:extLst>
                </a:gridCol>
                <a:gridCol w="1600572"/>
                <a:gridCol w="1306123">
                  <a:extLst>
                    <a:ext uri="{9D8B030D-6E8A-4147-A177-3AD203B41FA5}">
                      <a16:colId xmlns:a16="http://schemas.microsoft.com/office/drawing/2014/main" xmlns="" val="20001"/>
                    </a:ext>
                  </a:extLst>
                </a:gridCol>
                <a:gridCol w="1293915"/>
              </a:tblGrid>
              <a:tr h="1104281">
                <a:tc>
                  <a:txBody>
                    <a:bodyPr/>
                    <a:lstStyle/>
                    <a:p>
                      <a:pPr marL="0" marR="0" lvl="0" indent="0" algn="l" defTabSz="521437" rtl="0" eaLnBrk="1" fontAlgn="ctr" latinLnBrk="0" hangingPunct="1">
                        <a:lnSpc>
                          <a:spcPct val="100000"/>
                        </a:lnSpc>
                        <a:spcBef>
                          <a:spcPts val="0"/>
                        </a:spcBef>
                        <a:spcAft>
                          <a:spcPts val="0"/>
                        </a:spcAft>
                        <a:buClrTx/>
                        <a:buSzTx/>
                        <a:buFontTx/>
                        <a:buNone/>
                        <a:tabLst/>
                        <a:defRPr/>
                      </a:pPr>
                      <a:r>
                        <a:rPr lang="fr-FR" sz="1600" b="1" i="0" u="none" strike="noStrike" dirty="0" smtClean="0">
                          <a:solidFill>
                            <a:schemeClr val="tx1"/>
                          </a:solidFill>
                          <a:latin typeface="Arial"/>
                        </a:rPr>
                        <a:t>en millions d’euros</a:t>
                      </a:r>
                    </a:p>
                    <a:p>
                      <a:pPr algn="l" fontAlgn="ctr"/>
                      <a:endParaRPr lang="fr-FR" sz="1600" b="1" i="0" u="none" strike="noStrike" dirty="0">
                        <a:solidFill>
                          <a:schemeClr val="tx1"/>
                        </a:solidFill>
                        <a:latin typeface="Arial"/>
                      </a:endParaRP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fr-FR" sz="1600" b="1" i="0" u="none" strike="noStrike" baseline="0" dirty="0" smtClean="0">
                        <a:solidFill>
                          <a:schemeClr val="tx1"/>
                        </a:solidFill>
                        <a:latin typeface="Arial"/>
                      </a:endParaRPr>
                    </a:p>
                    <a:p>
                      <a:pPr algn="ctr" fontAlgn="ctr"/>
                      <a:r>
                        <a:rPr lang="fr-FR" sz="1600" b="1" i="0" u="none" strike="noStrike" baseline="0" dirty="0" smtClean="0">
                          <a:solidFill>
                            <a:schemeClr val="tx1"/>
                          </a:solidFill>
                          <a:latin typeface="Arial"/>
                        </a:rPr>
                        <a:t>BUDGET REGIE</a:t>
                      </a:r>
                      <a:endParaRPr lang="fr-FR" sz="1600" b="1" i="0" u="none" strike="noStrike" dirty="0" smtClean="0">
                        <a:solidFill>
                          <a:schemeClr val="tx1"/>
                        </a:solidFill>
                        <a:latin typeface="Arial"/>
                      </a:endParaRPr>
                    </a:p>
                    <a:p>
                      <a:pPr algn="ctr" fontAlgn="ctr"/>
                      <a:endParaRPr lang="fr-FR" sz="1600" b="1" i="0" u="none" strike="noStrike" dirty="0">
                        <a:solidFill>
                          <a:schemeClr val="tx1"/>
                        </a:solidFill>
                        <a:latin typeface="Arial"/>
                      </a:endParaRP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fr-FR" sz="1600" b="1" i="0" u="none" strike="noStrike" dirty="0" smtClean="0">
                          <a:solidFill>
                            <a:schemeClr val="tx1"/>
                          </a:solidFill>
                          <a:latin typeface="Arial"/>
                        </a:rPr>
                        <a:t>BUD</a:t>
                      </a:r>
                      <a:r>
                        <a:rPr lang="fr-FR" sz="1600" b="1" i="0" u="none" strike="noStrike" baseline="0" dirty="0" smtClean="0">
                          <a:solidFill>
                            <a:schemeClr val="tx1"/>
                          </a:solidFill>
                          <a:latin typeface="Arial"/>
                        </a:rPr>
                        <a:t>GET MARCHES   </a:t>
                      </a:r>
                      <a:endParaRPr lang="fr-FR" sz="1600" b="1" i="0" u="none" strike="noStrike" dirty="0">
                        <a:solidFill>
                          <a:schemeClr val="tx1"/>
                        </a:solidFill>
                        <a:latin typeface="Arial"/>
                      </a:endParaRP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fr-FR" sz="1600" b="1" i="0" u="none" strike="noStrike" dirty="0" smtClean="0">
                          <a:solidFill>
                            <a:schemeClr val="tx1"/>
                          </a:solidFill>
                          <a:latin typeface="Arial"/>
                        </a:rPr>
                        <a:t>BUDGET</a:t>
                      </a:r>
                      <a:r>
                        <a:rPr lang="fr-FR" sz="1600" b="1" i="0" u="none" strike="noStrike" baseline="0" dirty="0" smtClean="0">
                          <a:solidFill>
                            <a:schemeClr val="tx1"/>
                          </a:solidFill>
                          <a:latin typeface="Arial"/>
                        </a:rPr>
                        <a:t> DSP</a:t>
                      </a:r>
                      <a:endParaRPr lang="fr-FR" sz="1600" b="1" i="0" u="none" strike="noStrike" dirty="0">
                        <a:solidFill>
                          <a:schemeClr val="tx1"/>
                        </a:solidFill>
                        <a:latin typeface="Arial"/>
                      </a:endParaRP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597119">
                <a:tc>
                  <a:txBody>
                    <a:bodyPr/>
                    <a:lstStyle/>
                    <a:p>
                      <a:pPr algn="l" fontAlgn="ctr"/>
                      <a:r>
                        <a:rPr lang="fr-FR" sz="1600" b="1" i="0" u="none" strike="noStrike" dirty="0" smtClean="0">
                          <a:solidFill>
                            <a:schemeClr val="tx1"/>
                          </a:solidFill>
                          <a:latin typeface="Arial"/>
                        </a:rPr>
                        <a:t>Capital</a:t>
                      </a:r>
                      <a:r>
                        <a:rPr lang="fr-FR" sz="1600" b="1" i="0" u="none" strike="noStrike" baseline="0" dirty="0" smtClean="0">
                          <a:solidFill>
                            <a:schemeClr val="tx1"/>
                          </a:solidFill>
                          <a:latin typeface="Arial"/>
                        </a:rPr>
                        <a:t> restant dû </a:t>
                      </a:r>
                    </a:p>
                    <a:p>
                      <a:pPr algn="l" fontAlgn="ctr"/>
                      <a:r>
                        <a:rPr lang="fr-FR" sz="1600" b="1" i="0" u="none" strike="noStrike" baseline="0" dirty="0" smtClean="0">
                          <a:solidFill>
                            <a:schemeClr val="tx1"/>
                          </a:solidFill>
                          <a:latin typeface="Arial"/>
                        </a:rPr>
                        <a:t>au 31 décembre 2020</a:t>
                      </a:r>
                      <a:endParaRPr lang="fr-FR" sz="1600" b="1" i="0" u="none" strike="noStrike" dirty="0">
                        <a:solidFill>
                          <a:schemeClr val="tx1"/>
                        </a:solidFill>
                        <a:latin typeface="Arial"/>
                      </a:endParaRP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fr-FR" sz="1600" b="1" dirty="0" smtClean="0">
                          <a:latin typeface="Arial" panose="020B0604020202020204" pitchFamily="34" charset="0"/>
                          <a:cs typeface="Arial" panose="020B0604020202020204" pitchFamily="34" charset="0"/>
                        </a:rPr>
                        <a:t>1,6 M€</a:t>
                      </a:r>
                      <a:endParaRPr lang="fr-FR" sz="1600" b="1" dirty="0">
                        <a:latin typeface="Arial" panose="020B0604020202020204" pitchFamily="34" charset="0"/>
                        <a:cs typeface="Arial" panose="020B0604020202020204" pitchFamily="34" charset="0"/>
                      </a:endParaRP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fr-FR" sz="1600" b="1" dirty="0" smtClean="0">
                          <a:latin typeface="Arial" panose="020B0604020202020204" pitchFamily="34" charset="0"/>
                          <a:cs typeface="Arial" panose="020B0604020202020204" pitchFamily="34" charset="0"/>
                        </a:rPr>
                        <a:t>2,2 M€</a:t>
                      </a:r>
                      <a:endParaRPr lang="fr-FR" sz="1600" b="1" dirty="0">
                        <a:latin typeface="Arial" panose="020B0604020202020204" pitchFamily="34" charset="0"/>
                        <a:cs typeface="Arial" panose="020B0604020202020204" pitchFamily="34" charset="0"/>
                      </a:endParaRP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fr-FR" sz="1600" b="1" dirty="0" smtClean="0">
                          <a:latin typeface="Arial" panose="020B0604020202020204" pitchFamily="34" charset="0"/>
                          <a:cs typeface="Arial" panose="020B0604020202020204" pitchFamily="34" charset="0"/>
                        </a:rPr>
                        <a:t>3,2 M€</a:t>
                      </a:r>
                      <a:endParaRPr lang="fr-FR" sz="1600" b="1" dirty="0">
                        <a:latin typeface="Arial" panose="020B0604020202020204" pitchFamily="34" charset="0"/>
                        <a:cs typeface="Arial" panose="020B0604020202020204" pitchFamily="34" charset="0"/>
                      </a:endParaRP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90070">
                <a:tc>
                  <a:txBody>
                    <a:bodyPr/>
                    <a:lstStyle/>
                    <a:p>
                      <a:pPr algn="l" fontAlgn="ctr"/>
                      <a:r>
                        <a:rPr lang="fr-FR" sz="1600" b="1" i="0" u="none" strike="noStrike" dirty="0" smtClean="0">
                          <a:solidFill>
                            <a:schemeClr val="tx1"/>
                          </a:solidFill>
                          <a:latin typeface="Arial"/>
                        </a:rPr>
                        <a:t>Dont</a:t>
                      </a:r>
                      <a:r>
                        <a:rPr lang="fr-FR" sz="1600" b="1" i="0" u="none" strike="noStrike" baseline="0" dirty="0" smtClean="0">
                          <a:solidFill>
                            <a:schemeClr val="tx1"/>
                          </a:solidFill>
                          <a:latin typeface="Arial"/>
                        </a:rPr>
                        <a:t> capital restant dû de l’Agence de l’Eau (taux 0%)</a:t>
                      </a:r>
                      <a:endParaRPr lang="fr-FR" sz="1600" b="1" i="0" u="none" strike="noStrike" dirty="0">
                        <a:solidFill>
                          <a:schemeClr val="tx1"/>
                        </a:solidFill>
                        <a:latin typeface="Arial"/>
                      </a:endParaRP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fr-FR" sz="1600" b="1" dirty="0" smtClean="0">
                          <a:latin typeface="Arial" panose="020B0604020202020204" pitchFamily="34" charset="0"/>
                          <a:cs typeface="Arial" panose="020B0604020202020204" pitchFamily="34" charset="0"/>
                        </a:rPr>
                        <a:t>1,6 M€</a:t>
                      </a:r>
                      <a:endParaRPr lang="fr-FR" sz="1600" b="1" dirty="0">
                        <a:latin typeface="Arial" panose="020B0604020202020204" pitchFamily="34" charset="0"/>
                        <a:cs typeface="Arial" panose="020B0604020202020204" pitchFamily="34" charset="0"/>
                      </a:endParaRP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fr-FR" sz="1600" b="1" dirty="0" smtClean="0">
                          <a:latin typeface="Arial" panose="020B0604020202020204" pitchFamily="34" charset="0"/>
                          <a:cs typeface="Arial" panose="020B0604020202020204" pitchFamily="34" charset="0"/>
                        </a:rPr>
                        <a:t>0,2 M€</a:t>
                      </a:r>
                      <a:endParaRPr lang="fr-FR" sz="1600" b="1" dirty="0">
                        <a:latin typeface="Arial" panose="020B0604020202020204" pitchFamily="34" charset="0"/>
                        <a:cs typeface="Arial" panose="020B0604020202020204" pitchFamily="34" charset="0"/>
                      </a:endParaRP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fr-FR" sz="1600" b="1" dirty="0" smtClean="0">
                          <a:latin typeface="Arial" panose="020B0604020202020204" pitchFamily="34" charset="0"/>
                          <a:cs typeface="Arial" panose="020B0604020202020204" pitchFamily="34" charset="0"/>
                        </a:rPr>
                        <a:t>0,3 M€</a:t>
                      </a:r>
                      <a:endParaRPr lang="fr-FR" sz="1600" b="1" dirty="0">
                        <a:latin typeface="Arial" panose="020B0604020202020204" pitchFamily="34" charset="0"/>
                        <a:cs typeface="Arial" panose="020B0604020202020204" pitchFamily="34" charset="0"/>
                      </a:endParaRPr>
                    </a:p>
                  </a:txBody>
                  <a:tcPr marL="10504" marR="10504" marT="10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707901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C2EC659-6570-4245-883E-3D337A3E5F55}" type="slidenum">
              <a:rPr lang="fr-FR" smtClean="0"/>
              <a:t>3</a:t>
            </a:fld>
            <a:endParaRPr lang="fr-FR"/>
          </a:p>
        </p:txBody>
      </p:sp>
      <p:pic>
        <p:nvPicPr>
          <p:cNvPr id="3" name="Image 2"/>
          <p:cNvPicPr>
            <a:picLocks noChangeAspect="1"/>
          </p:cNvPicPr>
          <p:nvPr/>
        </p:nvPicPr>
        <p:blipFill>
          <a:blip r:embed="rId2"/>
          <a:stretch>
            <a:fillRect/>
          </a:stretch>
        </p:blipFill>
        <p:spPr>
          <a:xfrm>
            <a:off x="145386" y="1386348"/>
            <a:ext cx="9783696" cy="5810865"/>
          </a:xfrm>
          <a:prstGeom prst="rect">
            <a:avLst/>
          </a:prstGeom>
        </p:spPr>
      </p:pic>
      <p:sp>
        <p:nvSpPr>
          <p:cNvPr id="4" name="Rectangle 3"/>
          <p:cNvSpPr/>
          <p:nvPr/>
        </p:nvSpPr>
        <p:spPr>
          <a:xfrm>
            <a:off x="425537" y="549922"/>
            <a:ext cx="6373914" cy="461665"/>
          </a:xfrm>
          <a:prstGeom prst="rect">
            <a:avLst/>
          </a:prstGeom>
        </p:spPr>
        <p:txBody>
          <a:bodyPr wrap="square">
            <a:spAutoFit/>
          </a:bodyPr>
          <a:lstStyle/>
          <a:p>
            <a:r>
              <a:rPr lang="fr-FR" sz="2400" b="1" cap="all" dirty="0"/>
              <a:t>Compte DE GESTION 2020 budget principal</a:t>
            </a:r>
            <a:endParaRPr lang="fr-FR" b="1" cap="all" dirty="0"/>
          </a:p>
        </p:txBody>
      </p:sp>
    </p:spTree>
    <p:extLst>
      <p:ext uri="{BB962C8B-B14F-4D97-AF65-F5344CB8AC3E}">
        <p14:creationId xmlns:p14="http://schemas.microsoft.com/office/powerpoint/2010/main" val="135647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190" y="1455309"/>
            <a:ext cx="9645431" cy="615290"/>
          </a:xfrm>
        </p:spPr>
        <p:txBody>
          <a:bodyPr>
            <a:normAutofit fontScale="90000"/>
          </a:bodyPr>
          <a:lstStyle/>
          <a:p>
            <a:r>
              <a:rPr lang="fr-FR" sz="2900" dirty="0" err="1" smtClean="0"/>
              <a:t>Délib</a:t>
            </a:r>
            <a:r>
              <a:rPr lang="fr-FR" sz="2900" dirty="0" smtClean="0"/>
              <a:t>. D.2021.06.4</a:t>
            </a:r>
            <a:r>
              <a:rPr lang="fr-FR" dirty="0" smtClean="0"/>
              <a:t/>
            </a:r>
            <a:br>
              <a:rPr lang="fr-FR" dirty="0" smtClean="0"/>
            </a:br>
            <a:r>
              <a:rPr lang="fr-FR" sz="2900" dirty="0" smtClean="0"/>
              <a:t>Comptes DE GESTION 2020 budgets ASSAINISSEMENT</a:t>
            </a:r>
            <a:endParaRPr lang="fr-FR" sz="2900"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4</a:t>
            </a:fld>
            <a:endParaRPr lang="fr-FR" dirty="0"/>
          </a:p>
        </p:txBody>
      </p:sp>
    </p:spTree>
    <p:extLst>
      <p:ext uri="{BB962C8B-B14F-4D97-AF65-F5344CB8AC3E}">
        <p14:creationId xmlns:p14="http://schemas.microsoft.com/office/powerpoint/2010/main" val="2732792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190" y="1455309"/>
            <a:ext cx="8674509" cy="615290"/>
          </a:xfrm>
        </p:spPr>
        <p:txBody>
          <a:bodyPr>
            <a:normAutofit fontScale="90000"/>
          </a:bodyPr>
          <a:lstStyle/>
          <a:p>
            <a:r>
              <a:rPr lang="fr-FR" sz="2900" dirty="0" err="1" smtClean="0"/>
              <a:t>Délib</a:t>
            </a:r>
            <a:r>
              <a:rPr lang="fr-FR" sz="2900" dirty="0" smtClean="0"/>
              <a:t>. D.2021.06.5</a:t>
            </a:r>
            <a:r>
              <a:rPr lang="fr-FR" dirty="0" smtClean="0"/>
              <a:t/>
            </a:r>
            <a:br>
              <a:rPr lang="fr-FR" dirty="0" smtClean="0"/>
            </a:br>
            <a:r>
              <a:rPr lang="fr-FR" sz="2900" dirty="0" smtClean="0"/>
              <a:t>Compte administratif 2020 budget principal</a:t>
            </a:r>
            <a:endParaRPr lang="fr-FR" sz="2900"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5</a:t>
            </a:fld>
            <a:endParaRPr lang="fr-FR" dirty="0"/>
          </a:p>
        </p:txBody>
      </p:sp>
      <p:pic>
        <p:nvPicPr>
          <p:cNvPr id="5" name="Image 4"/>
          <p:cNvPicPr>
            <a:picLocks noChangeAspect="1"/>
          </p:cNvPicPr>
          <p:nvPr/>
        </p:nvPicPr>
        <p:blipFill>
          <a:blip r:embed="rId2"/>
          <a:stretch>
            <a:fillRect/>
          </a:stretch>
        </p:blipFill>
        <p:spPr>
          <a:xfrm>
            <a:off x="1514168" y="2773004"/>
            <a:ext cx="7750247" cy="4234044"/>
          </a:xfrm>
          <a:prstGeom prst="rect">
            <a:avLst/>
          </a:prstGeom>
        </p:spPr>
      </p:pic>
    </p:spTree>
    <p:extLst>
      <p:ext uri="{BB962C8B-B14F-4D97-AF65-F5344CB8AC3E}">
        <p14:creationId xmlns:p14="http://schemas.microsoft.com/office/powerpoint/2010/main" val="2427207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190" y="1319692"/>
            <a:ext cx="8931223" cy="615290"/>
          </a:xfrm>
        </p:spPr>
        <p:txBody>
          <a:bodyPr>
            <a:normAutofit fontScale="90000"/>
          </a:bodyPr>
          <a:lstStyle/>
          <a:p>
            <a:r>
              <a:rPr lang="fr-FR" dirty="0" smtClean="0"/>
              <a:t>Les 3 faits marquants de l’exercice 2020</a:t>
            </a:r>
            <a:endParaRPr lang="fr-FR" dirty="0"/>
          </a:p>
        </p:txBody>
      </p:sp>
      <p:sp>
        <p:nvSpPr>
          <p:cNvPr id="3" name="Espace réservé du texte 2"/>
          <p:cNvSpPr>
            <a:spLocks noGrp="1"/>
          </p:cNvSpPr>
          <p:nvPr>
            <p:ph type="body" sz="quarter" idx="13"/>
          </p:nvPr>
        </p:nvSpPr>
        <p:spPr>
          <a:xfrm>
            <a:off x="609600" y="2497395"/>
            <a:ext cx="9773265" cy="4723742"/>
          </a:xfrm>
        </p:spPr>
        <p:txBody>
          <a:bodyPr>
            <a:normAutofit/>
          </a:bodyPr>
          <a:lstStyle/>
          <a:p>
            <a:pPr marL="285750" indent="-285750" algn="just">
              <a:buFont typeface="Wingdings" panose="05000000000000000000" pitchFamily="2" charset="2"/>
              <a:buChar char="ü"/>
            </a:pPr>
            <a:r>
              <a:rPr lang="fr-FR" dirty="0" smtClean="0">
                <a:latin typeface="Arial" panose="020B0604020202020204" pitchFamily="34" charset="0"/>
                <a:cs typeface="Arial" panose="020B0604020202020204" pitchFamily="34" charset="0"/>
              </a:rPr>
              <a:t>COMPETENCES : transfert à VGP de </a:t>
            </a:r>
            <a:r>
              <a:rPr lang="fr-FR" dirty="0">
                <a:latin typeface="Arial" panose="020B0604020202020204" pitchFamily="34" charset="0"/>
                <a:cs typeface="Arial" panose="020B0604020202020204" pitchFamily="34" charset="0"/>
              </a:rPr>
              <a:t>la compétence </a:t>
            </a:r>
            <a:r>
              <a:rPr lang="fr-FR" dirty="0" smtClean="0">
                <a:latin typeface="Arial" panose="020B0604020202020204" pitchFamily="34" charset="0"/>
                <a:cs typeface="Arial" panose="020B0604020202020204" pitchFamily="34" charset="0"/>
              </a:rPr>
              <a:t>«Eaux pluviales</a:t>
            </a:r>
            <a:r>
              <a:rPr lang="fr-FR" dirty="0">
                <a:latin typeface="Arial" panose="020B0604020202020204" pitchFamily="34" charset="0"/>
                <a:cs typeface="Arial" panose="020B0604020202020204" pitchFamily="34" charset="0"/>
              </a:rPr>
              <a:t> » (1,3 M€) </a:t>
            </a:r>
            <a:r>
              <a:rPr lang="fr-FR" dirty="0" smtClean="0">
                <a:latin typeface="Arial" panose="020B0604020202020204" pitchFamily="34" charset="0"/>
                <a:cs typeface="Arial" panose="020B0604020202020204" pitchFamily="34" charset="0"/>
              </a:rPr>
              <a:t>sans </a:t>
            </a:r>
            <a:r>
              <a:rPr lang="fr-FR" dirty="0">
                <a:latin typeface="Arial" panose="020B0604020202020204" pitchFamily="34" charset="0"/>
                <a:cs typeface="Arial" panose="020B0604020202020204" pitchFamily="34" charset="0"/>
              </a:rPr>
              <a:t>modification des attributions de compensation </a:t>
            </a:r>
            <a:r>
              <a:rPr lang="fr-FR" dirty="0" smtClean="0">
                <a:latin typeface="Arial" panose="020B0604020202020204" pitchFamily="34" charset="0"/>
                <a:cs typeface="Arial" panose="020B0604020202020204" pitchFamily="34" charset="0"/>
              </a:rPr>
              <a:t>des communes </a:t>
            </a:r>
          </a:p>
          <a:p>
            <a:pPr marL="285750" indent="-285750" algn="just">
              <a:buFont typeface="Wingdings" panose="05000000000000000000" pitchFamily="2" charset="2"/>
              <a:buChar char="ü"/>
            </a:pPr>
            <a:r>
              <a:rPr lang="fr-FR" dirty="0">
                <a:latin typeface="Arial" panose="020B0604020202020204" pitchFamily="34" charset="0"/>
                <a:cs typeface="Arial" panose="020B0604020202020204" pitchFamily="34" charset="0"/>
              </a:rPr>
              <a:t>SOUTIEN DES ENTREPRISES ET DE LA POPULATION FACE A LA PANDEMIE DE COVID-19 </a:t>
            </a:r>
            <a:r>
              <a:rPr lang="fr-FR" dirty="0" smtClean="0">
                <a:latin typeface="Arial" panose="020B0604020202020204" pitchFamily="34" charset="0"/>
                <a:cs typeface="Arial" panose="020B0604020202020204" pitchFamily="34" charset="0"/>
              </a:rPr>
              <a:t>:</a:t>
            </a:r>
          </a:p>
          <a:p>
            <a:pPr algn="just"/>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 Fonds de résilience de la Région : 0,4 M€</a:t>
            </a:r>
          </a:p>
          <a:p>
            <a:pPr algn="just"/>
            <a:r>
              <a:rPr lang="fr-FR" dirty="0">
                <a:latin typeface="Arial" panose="020B0604020202020204" pitchFamily="34" charset="0"/>
                <a:cs typeface="Arial" panose="020B0604020202020204" pitchFamily="34" charset="0"/>
              </a:rPr>
              <a:t>	- Achat de masques pour la population : 0,3 M€, subventionné à 50 % par l’Etat</a:t>
            </a:r>
          </a:p>
          <a:p>
            <a:pPr algn="just"/>
            <a:r>
              <a:rPr lang="fr-FR" dirty="0" smtClean="0">
                <a:latin typeface="Arial" panose="020B0604020202020204" pitchFamily="34" charset="0"/>
                <a:cs typeface="Arial" panose="020B0604020202020204" pitchFamily="34" charset="0"/>
              </a:rPr>
              <a:t>	- Exonérations de redevance spéciale des déchets : 0,6 M€</a:t>
            </a:r>
            <a:endParaRPr lang="fr-FR"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fr-FR" dirty="0" smtClean="0">
                <a:latin typeface="Arial" panose="020B0604020202020204" pitchFamily="34" charset="0"/>
                <a:cs typeface="Arial" panose="020B0604020202020204" pitchFamily="34" charset="0"/>
              </a:rPr>
              <a:t>OUVERTURE DE LA NOUVELLE DECHETERIE INTERCOMMUNALE A BUC</a:t>
            </a:r>
          </a:p>
          <a:p>
            <a:pPr algn="just"/>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   	- Deuxième déchèterie de l’agglomération, ouverte à tous les habitants de l’agglomération</a:t>
            </a:r>
          </a:p>
          <a:p>
            <a:pPr algn="just"/>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 - 1,7 M€ payés en 2020 pour un équipement à 4 M€, hors subvention</a:t>
            </a: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    	.</a:t>
            </a:r>
          </a:p>
          <a:p>
            <a:endParaRPr lang="fr-FR" dirty="0" smtClean="0">
              <a:solidFill>
                <a:schemeClr val="tx1"/>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6</a:t>
            </a:fld>
            <a:endParaRPr lang="fr-FR" dirty="0"/>
          </a:p>
        </p:txBody>
      </p:sp>
    </p:spTree>
    <p:extLst>
      <p:ext uri="{BB962C8B-B14F-4D97-AF65-F5344CB8AC3E}">
        <p14:creationId xmlns:p14="http://schemas.microsoft.com/office/powerpoint/2010/main" val="138684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190" y="1319692"/>
            <a:ext cx="8931223" cy="615290"/>
          </a:xfrm>
        </p:spPr>
        <p:txBody>
          <a:bodyPr>
            <a:normAutofit fontScale="90000"/>
          </a:bodyPr>
          <a:lstStyle/>
          <a:p>
            <a:r>
              <a:rPr lang="fr-FR" dirty="0" smtClean="0"/>
              <a:t>La nouvelle déchèterie intercommunale ouverte a BUC depuis mars 2020</a:t>
            </a: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7</a:t>
            </a:fld>
            <a:endParaRPr lang="fr-FR" dirty="0"/>
          </a:p>
        </p:txBody>
      </p:sp>
      <p:pic>
        <p:nvPicPr>
          <p:cNvPr id="6" name="Image 5"/>
          <p:cNvPicPr>
            <a:picLocks noChangeAspect="1"/>
          </p:cNvPicPr>
          <p:nvPr/>
        </p:nvPicPr>
        <p:blipFill>
          <a:blip r:embed="rId2"/>
          <a:stretch>
            <a:fillRect/>
          </a:stretch>
        </p:blipFill>
        <p:spPr>
          <a:xfrm>
            <a:off x="487867" y="3335137"/>
            <a:ext cx="4638709" cy="3114823"/>
          </a:xfrm>
          <a:prstGeom prst="rect">
            <a:avLst/>
          </a:prstGeom>
        </p:spPr>
      </p:pic>
      <p:pic>
        <p:nvPicPr>
          <p:cNvPr id="7" name="Image 6"/>
          <p:cNvPicPr>
            <a:picLocks noChangeAspect="1"/>
          </p:cNvPicPr>
          <p:nvPr/>
        </p:nvPicPr>
        <p:blipFill>
          <a:blip r:embed="rId3"/>
          <a:stretch>
            <a:fillRect/>
          </a:stretch>
        </p:blipFill>
        <p:spPr>
          <a:xfrm>
            <a:off x="5220929" y="3335138"/>
            <a:ext cx="5012920" cy="3114823"/>
          </a:xfrm>
          <a:prstGeom prst="rect">
            <a:avLst/>
          </a:prstGeom>
        </p:spPr>
      </p:pic>
    </p:spTree>
    <p:extLst>
      <p:ext uri="{BB962C8B-B14F-4D97-AF65-F5344CB8AC3E}">
        <p14:creationId xmlns:p14="http://schemas.microsoft.com/office/powerpoint/2010/main" val="4155683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Réalisation du budget voté par section</a:t>
            </a: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8</a:t>
            </a:fld>
            <a:endParaRPr lang="fr-FR" dirty="0"/>
          </a:p>
        </p:txBody>
      </p:sp>
      <p:sp>
        <p:nvSpPr>
          <p:cNvPr id="6" name="ZoneTexte 5"/>
          <p:cNvSpPr txBox="1"/>
          <p:nvPr/>
        </p:nvSpPr>
        <p:spPr>
          <a:xfrm>
            <a:off x="438560" y="4541295"/>
            <a:ext cx="9669001" cy="2893100"/>
          </a:xfrm>
          <a:prstGeom prst="rect">
            <a:avLst/>
          </a:prstGeom>
          <a:noFill/>
        </p:spPr>
        <p:txBody>
          <a:bodyPr wrap="square" rtlCol="0">
            <a:spAutoFit/>
          </a:bodyPr>
          <a:lstStyle/>
          <a:p>
            <a:pPr marL="285750" indent="-285750">
              <a:buFont typeface="Wingdings" panose="05000000000000000000" pitchFamily="2" charset="2"/>
              <a:buChar char="ü"/>
            </a:pPr>
            <a:r>
              <a:rPr lang="fr-FR" sz="1400" b="1" dirty="0" smtClean="0">
                <a:solidFill>
                  <a:srgbClr val="00478A"/>
                </a:solidFill>
                <a:latin typeface="Arial" panose="020B0604020202020204" pitchFamily="34" charset="0"/>
                <a:cs typeface="Arial" panose="020B0604020202020204" pitchFamily="34" charset="0"/>
              </a:rPr>
              <a:t>Fonctionnement :</a:t>
            </a:r>
          </a:p>
          <a:p>
            <a:pPr marL="807187" lvl="1" indent="-285750">
              <a:buFont typeface="Arial" panose="020B0604020202020204" pitchFamily="34" charset="0"/>
              <a:buChar char="•"/>
            </a:pPr>
            <a:r>
              <a:rPr lang="fr-FR" sz="1400" dirty="0" smtClean="0">
                <a:solidFill>
                  <a:srgbClr val="00478A"/>
                </a:solidFill>
                <a:latin typeface="Arial" panose="020B0604020202020204" pitchFamily="34" charset="0"/>
                <a:cs typeface="Arial" panose="020B0604020202020204" pitchFamily="34" charset="0"/>
              </a:rPr>
              <a:t>0,4 M€ de recettes de fonctionnement annulées liées à la suspension de la facturation de la redevance spéciale dans l’attente de l’arbitrage sur les exonérations (3 trimestres facturés au lieu de 4)</a:t>
            </a:r>
          </a:p>
          <a:p>
            <a:pPr marL="807187" lvl="1" indent="-285750">
              <a:buFont typeface="Arial" panose="020B0604020202020204" pitchFamily="34" charset="0"/>
              <a:buChar char="•"/>
            </a:pPr>
            <a:r>
              <a:rPr lang="fr-FR" sz="1400" dirty="0" smtClean="0">
                <a:solidFill>
                  <a:srgbClr val="00478A"/>
                </a:solidFill>
                <a:latin typeface="Arial" panose="020B0604020202020204" pitchFamily="34" charset="0"/>
                <a:cs typeface="Arial" panose="020B0604020202020204" pitchFamily="34" charset="0"/>
              </a:rPr>
              <a:t>2,8 M€ de dépenses de fonctionnement annulés (1,6 % des crédits) liées à une prévision excessive des dépenses de gestion des déchets (1,1 M€), des charges de personnel (0,5 M€) et d’autres charges.</a:t>
            </a:r>
          </a:p>
          <a:p>
            <a:pPr marL="285750" indent="-285750">
              <a:buFont typeface="Wingdings" panose="05000000000000000000" pitchFamily="2" charset="2"/>
              <a:buChar char="ü"/>
            </a:pPr>
            <a:r>
              <a:rPr lang="fr-FR" sz="1400" b="1" dirty="0" smtClean="0">
                <a:solidFill>
                  <a:srgbClr val="00478A"/>
                </a:solidFill>
                <a:latin typeface="Arial" panose="020B0604020202020204" pitchFamily="34" charset="0"/>
                <a:cs typeface="Arial" panose="020B0604020202020204" pitchFamily="34" charset="0"/>
              </a:rPr>
              <a:t>Investissement :</a:t>
            </a:r>
          </a:p>
          <a:p>
            <a:pPr marL="807187" lvl="1" indent="-285750">
              <a:buFont typeface="Arial" panose="020B0604020202020204" pitchFamily="34" charset="0"/>
              <a:buChar char="•"/>
            </a:pPr>
            <a:r>
              <a:rPr lang="fr-FR" sz="1400" dirty="0" smtClean="0">
                <a:solidFill>
                  <a:srgbClr val="00478A"/>
                </a:solidFill>
                <a:latin typeface="Arial" panose="020B0604020202020204" pitchFamily="34" charset="0"/>
                <a:cs typeface="Arial" panose="020B0604020202020204" pitchFamily="34" charset="0"/>
              </a:rPr>
              <a:t>6,9 M€ de recettes d’investissement annulés liés au non recours à l’emprunt (6,1 M€ prévus), aux opérations sous mandat dont la clôture comptable n’a pu être achevé en 2020 (0,5 M€ prévus)</a:t>
            </a:r>
            <a:r>
              <a:rPr lang="fr-FR" sz="1400" dirty="0">
                <a:solidFill>
                  <a:srgbClr val="00478A"/>
                </a:solidFill>
                <a:latin typeface="Arial" panose="020B0604020202020204" pitchFamily="34" charset="0"/>
                <a:cs typeface="Arial" panose="020B0604020202020204" pitchFamily="34" charset="0"/>
              </a:rPr>
              <a:t> </a:t>
            </a:r>
            <a:r>
              <a:rPr lang="fr-FR" sz="1400" dirty="0" smtClean="0">
                <a:solidFill>
                  <a:srgbClr val="00478A"/>
                </a:solidFill>
                <a:latin typeface="Arial" panose="020B0604020202020204" pitchFamily="34" charset="0"/>
                <a:cs typeface="Arial" panose="020B0604020202020204" pitchFamily="34" charset="0"/>
              </a:rPr>
              <a:t>et à une révision à la baisse des subventions corrélativement à la réduction des travaux (0,3 M€)</a:t>
            </a:r>
          </a:p>
          <a:p>
            <a:pPr marL="807187" lvl="1" indent="-285750">
              <a:buFont typeface="Arial" panose="020B0604020202020204" pitchFamily="34" charset="0"/>
              <a:buChar char="•"/>
            </a:pPr>
            <a:r>
              <a:rPr lang="fr-FR" sz="1400" dirty="0" smtClean="0">
                <a:solidFill>
                  <a:srgbClr val="00478A"/>
                </a:solidFill>
                <a:latin typeface="Arial" panose="020B0604020202020204" pitchFamily="34" charset="0"/>
                <a:cs typeface="Arial" panose="020B0604020202020204" pitchFamily="34" charset="0"/>
              </a:rPr>
              <a:t>9,7 M€ de dépenses d’investissement annulés liées à des opérations votées en AP-CP (piste cyclable de la vallée de la Bièvre, Gymnase de Buc, Fibre optique, création halte Allée Royale tram 13, acquisition du Moulin de St Cyr). Ces crédits de paiement ont été réinscrits au BP 2021.</a:t>
            </a:r>
          </a:p>
          <a:p>
            <a:pPr marL="807187" lvl="1" indent="-285750">
              <a:buFont typeface="Arial" panose="020B0604020202020204" pitchFamily="34" charset="0"/>
              <a:buChar char="•"/>
            </a:pPr>
            <a:endParaRPr lang="fr-FR" sz="1400" dirty="0">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2"/>
          <a:stretch>
            <a:fillRect/>
          </a:stretch>
        </p:blipFill>
        <p:spPr>
          <a:xfrm>
            <a:off x="245806" y="2694553"/>
            <a:ext cx="9535803" cy="1585393"/>
          </a:xfrm>
          <a:prstGeom prst="rect">
            <a:avLst/>
          </a:prstGeom>
        </p:spPr>
      </p:pic>
    </p:spTree>
    <p:extLst>
      <p:ext uri="{BB962C8B-B14F-4D97-AF65-F5344CB8AC3E}">
        <p14:creationId xmlns:p14="http://schemas.microsoft.com/office/powerpoint/2010/main" val="522864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190" y="1415980"/>
            <a:ext cx="8674509" cy="615290"/>
          </a:xfrm>
        </p:spPr>
        <p:txBody>
          <a:bodyPr>
            <a:normAutofit fontScale="90000"/>
          </a:bodyPr>
          <a:lstStyle/>
          <a:p>
            <a:r>
              <a:rPr lang="fr-FR" dirty="0" smtClean="0"/>
              <a:t>Répartition des recettes réelles de fonctionnement : 177,5 M€ EN 2020</a:t>
            </a:r>
            <a:endParaRPr lang="fr-FR" dirty="0"/>
          </a:p>
        </p:txBody>
      </p:sp>
      <p:sp>
        <p:nvSpPr>
          <p:cNvPr id="4" name="Espace réservé du numéro de diapositive 3"/>
          <p:cNvSpPr>
            <a:spLocks noGrp="1"/>
          </p:cNvSpPr>
          <p:nvPr>
            <p:ph type="sldNum" sz="quarter" idx="12"/>
          </p:nvPr>
        </p:nvSpPr>
        <p:spPr/>
        <p:txBody>
          <a:bodyPr/>
          <a:lstStyle/>
          <a:p>
            <a:fld id="{AED0BDFC-36D5-124E-8CE8-41F78FD14EC5}" type="slidenum">
              <a:rPr lang="fr-FR" smtClean="0"/>
              <a:pPr/>
              <a:t>9</a:t>
            </a:fld>
            <a:endParaRPr lang="fr-FR" dirty="0"/>
          </a:p>
        </p:txBody>
      </p:sp>
      <p:pic>
        <p:nvPicPr>
          <p:cNvPr id="3" name="Image 2"/>
          <p:cNvPicPr>
            <a:picLocks noChangeAspect="1"/>
          </p:cNvPicPr>
          <p:nvPr/>
        </p:nvPicPr>
        <p:blipFill>
          <a:blip r:embed="rId2"/>
          <a:stretch>
            <a:fillRect/>
          </a:stretch>
        </p:blipFill>
        <p:spPr>
          <a:xfrm>
            <a:off x="1091679" y="2521958"/>
            <a:ext cx="8592019" cy="4522953"/>
          </a:xfrm>
          <a:prstGeom prst="rect">
            <a:avLst/>
          </a:prstGeom>
        </p:spPr>
      </p:pic>
    </p:spTree>
    <p:extLst>
      <p:ext uri="{BB962C8B-B14F-4D97-AF65-F5344CB8AC3E}">
        <p14:creationId xmlns:p14="http://schemas.microsoft.com/office/powerpoint/2010/main" val="3854884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4889</TotalTime>
  <Words>586</Words>
  <Application>Microsoft Office PowerPoint</Application>
  <PresentationFormat>Personnalisé</PresentationFormat>
  <Paragraphs>111</Paragraphs>
  <Slides>24</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Courier New</vt:lpstr>
      <vt:lpstr>Lucida Grande</vt:lpstr>
      <vt:lpstr>Wingdings</vt:lpstr>
      <vt:lpstr>Thème Office</vt:lpstr>
      <vt:lpstr>Conseil communautaire du 29 juin 2021 Présentation des comptes administratifs 2020 </vt:lpstr>
      <vt:lpstr>Délib. D.2021.06.3 Compte DE GESTION 2020 budget principal</vt:lpstr>
      <vt:lpstr>Présentation PowerPoint</vt:lpstr>
      <vt:lpstr>Délib. D.2021.06.4 Comptes DE GESTION 2020 budgets ASSAINISSEMENT</vt:lpstr>
      <vt:lpstr>Délib. D.2021.06.5 Compte administratif 2020 budget principal</vt:lpstr>
      <vt:lpstr>Les 3 faits marquants de l’exercice 2020</vt:lpstr>
      <vt:lpstr>La nouvelle déchèterie intercommunale ouverte a BUC depuis mars 2020</vt:lpstr>
      <vt:lpstr>Réalisation du budget voté par section</vt:lpstr>
      <vt:lpstr>Répartition des recettes réelles de fonctionnement : 177,5 M€ EN 2020</vt:lpstr>
      <vt:lpstr>Evolution des recettes réelles  de fonctionnement DEPUIS 2016</vt:lpstr>
      <vt:lpstr>Fiscalité :  des taux Modérés inchangés depuis 2010</vt:lpstr>
      <vt:lpstr>Répartition des dépenses réelles de fonctionnement :  172,2 M€ EN 2020</vt:lpstr>
      <vt:lpstr>Répartition des dépenses réelles de fonctionnement liées AUX Compétences :  52,8 M€ EN 2020</vt:lpstr>
      <vt:lpstr>Évolution des dépenses réelles de fonctionnement DEPUIS 2016</vt:lpstr>
      <vt:lpstr>Explication de la croissance des dépenses réelles de fonctionnement liées aux compétences 2020 / 2019 : +5,8 M€</vt:lpstr>
      <vt:lpstr> résultat du budget ordures ménagères : un excédent modéré (&lt;15 %) </vt:lpstr>
      <vt:lpstr>Répartition des dépenses d’investissement : 10,9 M€ en 2020</vt:lpstr>
      <vt:lpstr>dette</vt:lpstr>
      <vt:lpstr>Résultat comptable DE L’EXERCICE 2020</vt:lpstr>
      <vt:lpstr>Délib. D.2021.06.6 comptes administratifs 2020 budgets assainissement </vt:lpstr>
      <vt:lpstr>Les 3 faits marquants de l’exercice 2020</vt:lpstr>
      <vt:lpstr>Les compétences de l’agglomération liées au cycle de l’eau</vt:lpstr>
      <vt:lpstr>Résultats comptables de l’exercice 2020 PAR BUDGET ANNEXE ASSAINISSEMENT</vt:lpstr>
      <vt:lpstr>Dette au 31 décembre 2020 par budget annexe assainissement</vt:lpstr>
    </vt:vector>
  </TitlesOfParts>
  <Company>Caribara Communication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Leyla Bossy</dc:creator>
  <cp:lastModifiedBy>CHEVASSUS AU LOUIS Damien</cp:lastModifiedBy>
  <cp:revision>296</cp:revision>
  <cp:lastPrinted>2021-06-28T16:53:03Z</cp:lastPrinted>
  <dcterms:created xsi:type="dcterms:W3CDTF">2016-10-06T08:13:25Z</dcterms:created>
  <dcterms:modified xsi:type="dcterms:W3CDTF">2021-10-15T07:31:51Z</dcterms:modified>
</cp:coreProperties>
</file>